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90" r:id="rId1"/>
  </p:sldMasterIdLst>
  <p:notesMasterIdLst>
    <p:notesMasterId r:id="rId15"/>
  </p:notesMasterIdLst>
  <p:handoutMasterIdLst>
    <p:handoutMasterId r:id="rId16"/>
  </p:handoutMasterIdLst>
  <p:sldIdLst>
    <p:sldId id="256" r:id="rId2"/>
    <p:sldId id="257" r:id="rId3"/>
    <p:sldId id="258" r:id="rId4"/>
    <p:sldId id="259" r:id="rId5"/>
    <p:sldId id="268" r:id="rId6"/>
    <p:sldId id="269" r:id="rId7"/>
    <p:sldId id="261" r:id="rId8"/>
    <p:sldId id="262" r:id="rId9"/>
    <p:sldId id="263" r:id="rId10"/>
    <p:sldId id="265" r:id="rId11"/>
    <p:sldId id="264" r:id="rId12"/>
    <p:sldId id="266" r:id="rId13"/>
    <p:sldId id="267" r:id="rId1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CA91F03-94BB-44E4-AA18-12D62C8651E9}" v="1" dt="2024-07-17T05:31:40.373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00" autoAdjust="0"/>
    <p:restoredTop sz="94660"/>
  </p:normalViewPr>
  <p:slideViewPr>
    <p:cSldViewPr snapToGrid="0">
      <p:cViewPr varScale="1">
        <p:scale>
          <a:sx n="105" d="100"/>
          <a:sy n="105" d="100"/>
        </p:scale>
        <p:origin x="774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microsoft.com/office/2015/10/relationships/revisionInfo" Target="revisionInfo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8CFFD2EC-DE22-504A-45BB-A08F2D85AC5E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en-US"/>
              <a:t>Wyo Well Project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42E7491-048C-4AC9-1481-C0FB00E957D4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C0E8186-0BB3-483C-A82F-E1AB75CD6501}" type="datetimeFigureOut">
              <a:rPr lang="en-US" smtClean="0"/>
              <a:t>7/17/2024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23DB981-DD3B-4F06-7967-70FE969B15F3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F21ED04-54C0-E65B-9350-78817B1D81A6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4F47FD-519C-4DE7-B36C-3A296BDDBF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4149534"/>
      </p:ext>
    </p:extLst>
  </p:cSld>
  <p:clrMap bg1="lt1" tx1="dk1" bg2="lt2" tx2="dk2" accent1="accent1" accent2="accent2" accent3="accent3" accent4="accent4" accent5="accent5" accent6="accent6" hlink="hlink" folHlink="folHlink"/>
  <p:hf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en-US"/>
              <a:t>Wyo Well Project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8616ED9-57C2-4C29-9668-1CFFD2932F16}" type="datetimeFigureOut">
              <a:rPr lang="en-US" smtClean="0"/>
              <a:t>7/17/2024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E87A981-FEE3-4191-BC88-2A6BB1DC4B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7179634"/>
      </p:ext>
    </p:extLst>
  </p:cSld>
  <p:clrMap bg1="lt1" tx1="dk1" bg2="lt2" tx2="dk2" accent1="accent1" accent2="accent2" accent3="accent3" accent4="accent4" accent5="accent5" accent6="accent6" hlink="hlink" folHlink="folHlink"/>
  <p:hf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A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In this well known mineralised district of </a:t>
            </a:r>
            <a:r>
              <a:rPr lang="en-AU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Kurnalpi</a:t>
            </a:r>
            <a:r>
              <a:rPr lang="en-A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AU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Wyo</a:t>
            </a:r>
            <a:r>
              <a:rPr lang="en-A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Well  occurs on the eastern margin of the  Eastern Goldfields Province of the  </a:t>
            </a:r>
            <a:r>
              <a:rPr lang="en-AU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Kurnalpi</a:t>
            </a:r>
            <a:r>
              <a:rPr lang="en-A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terrane in contact with a granite batholith in an eastern sector of the  </a:t>
            </a:r>
            <a:r>
              <a:rPr lang="en-AU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Yilgarn</a:t>
            </a:r>
            <a:r>
              <a:rPr lang="en-A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Craton. The geodynamic setting of this  sector  has been interpreted to have a volcanic arc association and from  available data it would appear that exploration for volcanogenic massive sulphides (VMS Deposits)  has only occurred in 2 nearby areas,  Colour Dam 7kms WSW of </a:t>
            </a:r>
            <a:r>
              <a:rPr lang="en-AU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Wyo</a:t>
            </a:r>
            <a:r>
              <a:rPr lang="en-A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Well  and Anti Dam 8kms SSW of </a:t>
            </a:r>
            <a:r>
              <a:rPr lang="en-AU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Wyo</a:t>
            </a:r>
            <a:r>
              <a:rPr lang="en-A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Well (Refer: Figure 1) with a view that volcanogenic massive sulphide base metal deposits are present.</a:t>
            </a:r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r>
              <a:rPr lang="en-US"/>
              <a:t>Wyo Well Project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E87A981-FEE3-4191-BC88-2A6BB1DC4B83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475741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A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In drill hole WWRC009 rock chip samples were collected in chip trays from a depth of 200m to a depth of 320m.  The mafic basalt–carbonaceous shale sequence was identified at different  1m intervals from the surface and checked against 4m assay values. A weathered carbonaceous shale complex was apparent from 0m – 22m followed by a mafic sequence continuing to a depth of 188m. . </a:t>
            </a:r>
            <a:endParaRPr lang="en-US" sz="18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r>
              <a:rPr lang="en-US"/>
              <a:t>Wyo Well Project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E87A981-FEE3-4191-BC88-2A6BB1DC4B83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031985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A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Several VMS deposits are located in the </a:t>
            </a:r>
            <a:r>
              <a:rPr lang="en-AU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Yilgarn</a:t>
            </a:r>
            <a:r>
              <a:rPr lang="en-A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Craton the most prominent being the Jaguar - Teutonic Bore - Bentley deposits north of Leonora and the Nimbus Deposit east of Kalgoorlie occurring in the </a:t>
            </a:r>
            <a:r>
              <a:rPr lang="en-AU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Gindalbie</a:t>
            </a:r>
            <a:r>
              <a:rPr lang="en-A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Domain , a division of the </a:t>
            </a:r>
            <a:r>
              <a:rPr lang="en-AU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Kurnalpi</a:t>
            </a:r>
            <a:r>
              <a:rPr lang="en-A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Terrane interpreted as part of the </a:t>
            </a:r>
            <a:r>
              <a:rPr lang="en-AU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Kurnalpi</a:t>
            </a:r>
            <a:r>
              <a:rPr lang="en-A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AU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Palaeo</a:t>
            </a:r>
            <a:r>
              <a:rPr lang="en-A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-rift zone.  The </a:t>
            </a:r>
            <a:r>
              <a:rPr lang="en-AU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Wyo</a:t>
            </a:r>
            <a:r>
              <a:rPr lang="en-A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Well prospect sits in the </a:t>
            </a:r>
            <a:r>
              <a:rPr lang="en-AU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Menangina</a:t>
            </a:r>
            <a:r>
              <a:rPr lang="en-A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Domain within a general trend of VMS deposits. Geological characteristics of the </a:t>
            </a:r>
            <a:r>
              <a:rPr lang="en-AU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Wyo</a:t>
            </a:r>
            <a:r>
              <a:rPr lang="en-A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Well Project that are prospective for </a:t>
            </a:r>
            <a:r>
              <a:rPr lang="en-AU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Yilgarn</a:t>
            </a:r>
            <a:r>
              <a:rPr lang="en-A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VMS deposits include:</a:t>
            </a:r>
            <a:endParaRPr lang="en-US" sz="18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>
              <a:buFont typeface="Symbol" panose="05050102010706020507" pitchFamily="18" charset="2"/>
              <a:buChar char=""/>
            </a:pPr>
            <a:r>
              <a:rPr lang="en-A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The area lies in the </a:t>
            </a:r>
            <a:r>
              <a:rPr lang="en-AU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Kurnalpi</a:t>
            </a:r>
            <a:r>
              <a:rPr lang="en-A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AU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Palaeo</a:t>
            </a:r>
            <a:r>
              <a:rPr lang="en-A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- rift zone and near the marginal faults of the rift zone.</a:t>
            </a:r>
            <a:endParaRPr lang="en-US" sz="18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>
              <a:buFont typeface="Symbol" panose="05050102010706020507" pitchFamily="18" charset="2"/>
              <a:buChar char=""/>
            </a:pPr>
            <a:r>
              <a:rPr lang="en-A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The </a:t>
            </a:r>
            <a:r>
              <a:rPr lang="en-AU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Wyo</a:t>
            </a:r>
            <a:r>
              <a:rPr lang="en-A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Well host rocks include basalt and mafic derived sedimentary rocks including carbonaceous shales.</a:t>
            </a:r>
            <a:endParaRPr lang="en-US" sz="18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>
              <a:buFont typeface="Symbol" panose="05050102010706020507" pitchFamily="18" charset="2"/>
              <a:buChar char=""/>
            </a:pPr>
            <a:r>
              <a:rPr lang="en-A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Drill core shows felsic-derived sedimentary rocks including a level of bimodal volcanism.</a:t>
            </a:r>
            <a:endParaRPr lang="en-US" sz="18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>
              <a:buFont typeface="Symbol" panose="05050102010706020507" pitchFamily="18" charset="2"/>
              <a:buChar char=""/>
            </a:pPr>
            <a:r>
              <a:rPr lang="en-A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Significant zinc mineralisation has been intersected in all drill holes.</a:t>
            </a:r>
            <a:endParaRPr lang="en-US" sz="18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25000"/>
              </a:lnSpc>
              <a:spcAft>
                <a:spcPts val="800"/>
              </a:spcAft>
            </a:pPr>
            <a:r>
              <a:rPr lang="en-AU" sz="1800" b="1" dirty="0">
                <a:solidFill>
                  <a:srgbClr val="F2F2F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Figure 2</a:t>
            </a:r>
            <a:endParaRPr lang="en-US" sz="18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25000"/>
              </a:lnSpc>
              <a:spcAft>
                <a:spcPts val="800"/>
              </a:spcAft>
            </a:pPr>
            <a:r>
              <a:rPr lang="en-AU" sz="1800" dirty="0">
                <a:effectLst/>
                <a:latin typeface="Times New Roman" panose="02020603050405020304" pitchFamily="18" charset="0"/>
              </a:rPr>
              <a:t> </a:t>
            </a:r>
            <a:r>
              <a:rPr lang="en-US" sz="2800" dirty="0">
                <a:effectLst/>
              </a:rPr>
              <a:t> </a:t>
            </a:r>
            <a:br>
              <a:rPr lang="en-US" sz="2800" dirty="0">
                <a:effectLst/>
              </a:rPr>
            </a:br>
            <a:endParaRPr lang="en-US" sz="18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25000"/>
              </a:lnSpc>
              <a:spcAft>
                <a:spcPts val="800"/>
              </a:spcAft>
            </a:pPr>
            <a:r>
              <a:rPr lang="en-AU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en-US" sz="18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AU" sz="1800" dirty="0">
                <a:effectLst/>
                <a:latin typeface="Times New Roman" panose="02020603050405020304" pitchFamily="18" charset="0"/>
              </a:rPr>
              <a:t>Textural evidence from diamond hole WWD01 indicates the  EM Anomaly C1 is part of a VMS System with black shale and cherts locally brecciated with pyrrhotite-pyrite and hydrothermal magnetite occurring as bands within the carbonaceous  shale (</a:t>
            </a:r>
            <a:r>
              <a:rPr lang="en-AU" sz="1800" dirty="0" err="1">
                <a:effectLst/>
                <a:latin typeface="Times New Roman" panose="02020603050405020304" pitchFamily="18" charset="0"/>
              </a:rPr>
              <a:t>XirLatem</a:t>
            </a:r>
            <a:r>
              <a:rPr lang="en-AU" sz="1800" dirty="0">
                <a:effectLst/>
                <a:latin typeface="Times New Roman" panose="02020603050405020304" pitchFamily="18" charset="0"/>
              </a:rPr>
              <a:t> – R. Gordon 2023). </a:t>
            </a:r>
            <a:endParaRPr lang="en-US" sz="18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r>
              <a:rPr lang="en-US"/>
              <a:t>Wyo Well Project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E87A981-FEE3-4191-BC88-2A6BB1DC4B83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664930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A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The geology of the zinc anomalous prospect area near </a:t>
            </a:r>
            <a:r>
              <a:rPr lang="en-AU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Wyo</a:t>
            </a:r>
            <a:r>
              <a:rPr lang="en-A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Well on E28/2343 includes a complex unit of strongly foliated siltstones, carbonaceous shales and laminated quartz veining. The meta-sedimentary sequence is unique in having a garnet association indicating a high temperature and deep origin. The sedimentary unit with associated structural complexity and quartz veining is anomalous in zinc and gold mineralisation. The mafic units include mafic </a:t>
            </a:r>
            <a:r>
              <a:rPr lang="en-AU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amphibolites</a:t>
            </a:r>
            <a:r>
              <a:rPr lang="en-A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basalts and high magnesium basalts which appear to occur in contact with the anomalous sedimentary units and a granite batholith. South of </a:t>
            </a:r>
            <a:r>
              <a:rPr lang="en-AU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Wyo</a:t>
            </a:r>
            <a:r>
              <a:rPr lang="en-A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Well a significant circular magnetic  feature  has been interpreted  as  a pipe like structure (Refer: Figure 2) or could be  a volcanic vent which is connected to the prospect area. Previous widely spaced RC drilling of the magnetic  image has ruled out the presence of a diamond mineralised kimberlite however the reported geology indicates the presence of arenites and tuffaceous material suggests that there was a volcanic arc association.</a:t>
            </a:r>
            <a:endParaRPr lang="en-US" sz="18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8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r>
              <a:rPr lang="en-US"/>
              <a:t>Wyo Well Project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E87A981-FEE3-4191-BC88-2A6BB1DC4B83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402176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A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Drilling in 2008 (WYRC001 – WYRC005)  intersected the a siltstone/shale unit at 100m spacings to a depth of 60m.  Results from the drilling were anomalous with a peak result of 3000ppmZn and 2g/</a:t>
            </a:r>
            <a:r>
              <a:rPr lang="en-AU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tAu</a:t>
            </a:r>
            <a:r>
              <a:rPr lang="en-A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encouraging further work which subsequently included a MLEM survey in 2011 producing two EM anomalies WW_C1 &amp; WW_C2 (Refer: Figures 4 &amp; 5). </a:t>
            </a:r>
            <a:endParaRPr lang="en-US" sz="18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r>
              <a:rPr lang="en-US"/>
              <a:t>Wyo Well Project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E87A981-FEE3-4191-BC88-2A6BB1DC4B83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124980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/>
            <a:r>
              <a:rPr lang="en-A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In 2019 a RC hole WWRC006 was drilled to intersect the WW_C1 anomaly at a shallow depth of 74 metres with a total depth for the hole being 114 metres.  Assay values for 4m intervals and 1 metre intervals were anomalous being above 0.36%Zn. The four metre assays results from 72m to the end of hole  ranged from </a:t>
            </a:r>
            <a:endParaRPr lang="en-US" sz="18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25000"/>
              </a:lnSpc>
              <a:spcAft>
                <a:spcPts val="800"/>
              </a:spcAft>
            </a:pPr>
            <a:r>
              <a:rPr lang="en-AU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Figure 4</a:t>
            </a:r>
            <a:endParaRPr lang="en-US" sz="18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AU" sz="1800" dirty="0">
                <a:effectLst/>
                <a:latin typeface="Times New Roman" panose="02020603050405020304" pitchFamily="18" charset="0"/>
              </a:rPr>
              <a:t>36%Zn to 0.925%Zn including elevated  values from 84m to 108m of 0.545%Zn to the peak value of 0.925%Zn.  Assay results  from the one metre split samples included greater than 1%Zn values at 85m, 92m, 94m, 96m and 104m with a peak result of 1.42%Zn (Refer: Figure 6). </a:t>
            </a:r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r>
              <a:rPr lang="en-US"/>
              <a:t>Wyo Well Project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E87A981-FEE3-4191-BC88-2A6BB1DC4B83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197927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/>
            <a:r>
              <a:rPr lang="en-A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In 2020 a diamond hole WWD01 was completed using the location and orientation parameters designed to intersect the centre of a shallow flat lying conductor  and a  deeper subvertical conductor at a depth of approximately 175m, the hole  being drilled to a depth of 300.8m.  The geology of the diamond hole WWD01 in core reflected the overall geology in WWRC006, a mafic amphibolite in contact with a  graphitic carbonaceous shale.   Assay results indicated that anomalous zones of zinc mineralisation occurred on contact zones and  within carbonaceous shale units  of the meta-sedimentary sequence from a down hole depth of 152.75m to</a:t>
            </a:r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r>
              <a:rPr lang="en-US"/>
              <a:t>Wyo Well Project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E87A981-FEE3-4191-BC88-2A6BB1DC4B83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761192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/>
            <a:endParaRPr lang="en-US" sz="18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25000"/>
              </a:lnSpc>
              <a:spcAft>
                <a:spcPts val="800"/>
              </a:spcAft>
            </a:pPr>
            <a:r>
              <a:rPr lang="en-AU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Figure 4</a:t>
            </a:r>
            <a:endParaRPr lang="en-US" sz="18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AU" sz="1800" dirty="0">
                <a:effectLst/>
                <a:latin typeface="Times New Roman" panose="02020603050405020304" pitchFamily="18" charset="0"/>
              </a:rPr>
              <a:t>In 2022 exploration work  included drilling a reverse circulation drill hole WWRC007  to a depth of 260 metres and an investigation was carried out to quantify the graphite/carbon content of the  carbonaceous shale intersected. </a:t>
            </a:r>
            <a:r>
              <a:rPr lang="en-AU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Low grade zinc mineralization appeared to be prominent on the upper amphibolite contact peaking at 0.57%Zn from 32m – 36 and 0.17%Zn from 44m - 48m.  From 68m,  zinc mineralization in the carbonaceous shale was of a  low tenor  but with  elevated  grades to 140m.  At 140m the sedimentary unit was in contact with basalt with  zinc mineralization peaking at 0.52%Zn and at 156m, zinc mineralization continued in a carbonaceous shale to 192m where the contact zone with basalt continues to the end of hole at 260m.</a:t>
            </a:r>
            <a:r>
              <a:rPr lang="en-US" dirty="0">
                <a:effectLst/>
              </a:rPr>
              <a:t> </a:t>
            </a:r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r>
              <a:rPr lang="en-US"/>
              <a:t>Wyo Well Project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E87A981-FEE3-4191-BC88-2A6BB1DC4B83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172346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/>
            <a:r>
              <a:rPr lang="en-A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International Graphite Limited (ASX: IG6) were contacted in 2022 in regard to the carbon content present in the carbonaceous shale in drill hole WWRC007.  Testing of the carbon content in fifty 4m pulp samples (WWC110 – WWC159) indicated peak results of:</a:t>
            </a:r>
            <a:endParaRPr lang="en-US" sz="18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A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en-US" sz="18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 algn="just">
              <a:buFont typeface="Symbol" panose="05050102010706020507" pitchFamily="18" charset="2"/>
              <a:buChar char=""/>
            </a:pPr>
            <a:r>
              <a:rPr lang="en-A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84m–88m 7.7%C, 0.61%Zn</a:t>
            </a:r>
            <a:endParaRPr lang="en-US" sz="18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 algn="just">
              <a:buFont typeface="Symbol" panose="05050102010706020507" pitchFamily="18" charset="2"/>
              <a:buChar char=""/>
            </a:pPr>
            <a:r>
              <a:rPr lang="en-A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88m–92m  8.1%C, 0.63%Zn</a:t>
            </a:r>
            <a:endParaRPr lang="en-US" sz="18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 algn="just">
              <a:buFont typeface="Symbol" panose="05050102010706020507" pitchFamily="18" charset="2"/>
              <a:buChar char=""/>
            </a:pPr>
            <a:r>
              <a:rPr lang="en-A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108m–112m  7.1%C, 0.45%Zn</a:t>
            </a:r>
            <a:endParaRPr lang="en-US" sz="18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 algn="just">
              <a:buFont typeface="Symbol" panose="05050102010706020507" pitchFamily="18" charset="2"/>
              <a:buChar char=""/>
            </a:pPr>
            <a:r>
              <a:rPr lang="en-A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124m–128m   7.5%C, 0.44%Zn</a:t>
            </a:r>
            <a:endParaRPr lang="en-US" sz="18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r>
              <a:rPr lang="en-US"/>
              <a:t>Wyo Well Project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E87A981-FEE3-4191-BC88-2A6BB1DC4B83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984064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A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Exploration during 2023  included drill holes WWRC008 and WWRC009 (Refer: Figure 7) which were designed to intersect the northern edge of the vertical WW_C1 EM anomaly plate, assumed to be at the edge of the pyrrhotite-pyrite core of mineralization where in theory  mineralized zones of zinc rich mineralization were thought to</a:t>
            </a:r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r>
              <a:rPr lang="en-US"/>
              <a:t>Wyo Well Project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E87A981-FEE3-4191-BC88-2A6BB1DC4B83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929747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/>
          <p:cNvGrpSpPr/>
          <p:nvPr/>
        </p:nvGrpSpPr>
        <p:grpSpPr>
          <a:xfrm>
            <a:off x="546100" y="-4763"/>
            <a:ext cx="5014912" cy="6862763"/>
            <a:chOff x="2928938" y="-4763"/>
            <a:chExt cx="5014912" cy="6862763"/>
          </a:xfrm>
        </p:grpSpPr>
        <p:sp>
          <p:nvSpPr>
            <p:cNvPr id="22" name="Freeform 6"/>
            <p:cNvSpPr/>
            <p:nvPr/>
          </p:nvSpPr>
          <p:spPr bwMode="auto">
            <a:xfrm>
              <a:off x="3367088" y="-4763"/>
              <a:ext cx="1063625" cy="2782888"/>
            </a:xfrm>
            <a:custGeom>
              <a:avLst/>
              <a:gdLst/>
              <a:ahLst/>
              <a:cxnLst/>
              <a:rect l="0" t="0" r="r" b="b"/>
              <a:pathLst>
                <a:path w="670" h="1753">
                  <a:moveTo>
                    <a:pt x="0" y="1696"/>
                  </a:moveTo>
                  <a:lnTo>
                    <a:pt x="225" y="1753"/>
                  </a:lnTo>
                  <a:lnTo>
                    <a:pt x="670" y="0"/>
                  </a:lnTo>
                  <a:lnTo>
                    <a:pt x="430" y="0"/>
                  </a:lnTo>
                  <a:lnTo>
                    <a:pt x="0" y="169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23" name="Freeform 7"/>
            <p:cNvSpPr/>
            <p:nvPr/>
          </p:nvSpPr>
          <p:spPr bwMode="auto">
            <a:xfrm>
              <a:off x="2928938" y="-4763"/>
              <a:ext cx="1035050" cy="2673350"/>
            </a:xfrm>
            <a:custGeom>
              <a:avLst/>
              <a:gdLst/>
              <a:ahLst/>
              <a:cxnLst/>
              <a:rect l="0" t="0" r="r" b="b"/>
              <a:pathLst>
                <a:path w="652" h="1684">
                  <a:moveTo>
                    <a:pt x="225" y="1684"/>
                  </a:moveTo>
                  <a:lnTo>
                    <a:pt x="652" y="0"/>
                  </a:lnTo>
                  <a:lnTo>
                    <a:pt x="411" y="0"/>
                  </a:lnTo>
                  <a:lnTo>
                    <a:pt x="0" y="1627"/>
                  </a:lnTo>
                  <a:lnTo>
                    <a:pt x="219" y="1681"/>
                  </a:lnTo>
                  <a:lnTo>
                    <a:pt x="225" y="1684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24" name="Freeform 9"/>
            <p:cNvSpPr/>
            <p:nvPr/>
          </p:nvSpPr>
          <p:spPr bwMode="auto">
            <a:xfrm>
              <a:off x="2928938" y="2582862"/>
              <a:ext cx="2693987" cy="4275138"/>
            </a:xfrm>
            <a:custGeom>
              <a:avLst/>
              <a:gdLst/>
              <a:ahLst/>
              <a:cxnLst/>
              <a:rect l="0" t="0" r="r" b="b"/>
              <a:pathLst>
                <a:path w="1697" h="2693">
                  <a:moveTo>
                    <a:pt x="0" y="0"/>
                  </a:moveTo>
                  <a:lnTo>
                    <a:pt x="1622" y="2693"/>
                  </a:lnTo>
                  <a:lnTo>
                    <a:pt x="1697" y="269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25" name="Freeform 10"/>
            <p:cNvSpPr/>
            <p:nvPr/>
          </p:nvSpPr>
          <p:spPr bwMode="auto">
            <a:xfrm>
              <a:off x="3371850" y="2692400"/>
              <a:ext cx="3332162" cy="4165600"/>
            </a:xfrm>
            <a:custGeom>
              <a:avLst/>
              <a:gdLst/>
              <a:ahLst/>
              <a:cxnLst/>
              <a:rect l="0" t="0" r="r" b="b"/>
              <a:pathLst>
                <a:path w="2099" h="2624">
                  <a:moveTo>
                    <a:pt x="2099" y="2624"/>
                  </a:moveTo>
                  <a:lnTo>
                    <a:pt x="0" y="0"/>
                  </a:lnTo>
                  <a:lnTo>
                    <a:pt x="2021" y="2624"/>
                  </a:lnTo>
                  <a:lnTo>
                    <a:pt x="2099" y="2624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26" name="Freeform 11"/>
            <p:cNvSpPr/>
            <p:nvPr/>
          </p:nvSpPr>
          <p:spPr bwMode="auto">
            <a:xfrm>
              <a:off x="3367088" y="2687637"/>
              <a:ext cx="4576762" cy="4170363"/>
            </a:xfrm>
            <a:custGeom>
              <a:avLst/>
              <a:gdLst/>
              <a:ahLst/>
              <a:cxnLst/>
              <a:rect l="0" t="0" r="r" b="b"/>
              <a:pathLst>
                <a:path w="2883" h="2627">
                  <a:moveTo>
                    <a:pt x="0" y="0"/>
                  </a:moveTo>
                  <a:lnTo>
                    <a:pt x="3" y="3"/>
                  </a:lnTo>
                  <a:lnTo>
                    <a:pt x="2102" y="2627"/>
                  </a:lnTo>
                  <a:lnTo>
                    <a:pt x="2883" y="2627"/>
                  </a:lnTo>
                  <a:lnTo>
                    <a:pt x="225" y="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27" name="Freeform 12"/>
            <p:cNvSpPr/>
            <p:nvPr/>
          </p:nvSpPr>
          <p:spPr bwMode="auto">
            <a:xfrm>
              <a:off x="2928938" y="2578100"/>
              <a:ext cx="3584575" cy="4279900"/>
            </a:xfrm>
            <a:custGeom>
              <a:avLst/>
              <a:gdLst/>
              <a:ahLst/>
              <a:cxnLst/>
              <a:rect l="0" t="0" r="r" b="b"/>
              <a:pathLst>
                <a:path w="2258" h="2696">
                  <a:moveTo>
                    <a:pt x="2258" y="2696"/>
                  </a:moveTo>
                  <a:lnTo>
                    <a:pt x="264" y="111"/>
                  </a:lnTo>
                  <a:lnTo>
                    <a:pt x="228" y="60"/>
                  </a:lnTo>
                  <a:lnTo>
                    <a:pt x="225" y="57"/>
                  </a:lnTo>
                  <a:lnTo>
                    <a:pt x="0" y="0"/>
                  </a:lnTo>
                  <a:lnTo>
                    <a:pt x="0" y="3"/>
                  </a:lnTo>
                  <a:lnTo>
                    <a:pt x="1697" y="2696"/>
                  </a:lnTo>
                  <a:lnTo>
                    <a:pt x="2258" y="2696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928401" y="1380068"/>
            <a:ext cx="8574622" cy="2616199"/>
          </a:xfrm>
        </p:spPr>
        <p:txBody>
          <a:bodyPr anchor="b">
            <a:normAutofit/>
          </a:bodyPr>
          <a:lstStyle>
            <a:lvl1pPr algn="r">
              <a:defRPr sz="6000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15377" y="3996267"/>
            <a:ext cx="6987645" cy="1388534"/>
          </a:xfrm>
        </p:spPr>
        <p:txBody>
          <a:bodyPr anchor="t">
            <a:normAutofit/>
          </a:bodyPr>
          <a:lstStyle>
            <a:lvl1pPr marL="0" indent="0" algn="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62952A-EA97-4D8C-9F91-DF5D79818843}" type="datetime1">
              <a:rPr lang="en-AU" smtClean="0"/>
              <a:t>17/07/2024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32412" y="5883275"/>
            <a:ext cx="4324044" cy="365125"/>
          </a:xfrm>
        </p:spPr>
        <p:txBody>
          <a:bodyPr/>
          <a:lstStyle/>
          <a:p>
            <a:r>
              <a:rPr lang="en-US"/>
              <a:t>Wyo Well Syndicate  PH: 0419376179</a:t>
            </a:r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67AB5A-507E-4348-BE40-E5321FD7FD38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3416533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1" y="4732865"/>
            <a:ext cx="10018711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386012" y="932112"/>
            <a:ext cx="8225944" cy="3164976"/>
          </a:xfrm>
          <a:prstGeom prst="roundRect">
            <a:avLst>
              <a:gd name="adj" fmla="val 43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4311" y="5299603"/>
            <a:ext cx="10018711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564A53-6EAF-4487-B196-2AFDB4222B55}" type="datetime1">
              <a:rPr lang="en-AU" smtClean="0"/>
              <a:t>17/07/2024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Wyo Well Syndicate  PH: 0419376179</a:t>
            </a:r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67AB5A-507E-4348-BE40-E5321FD7FD38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7658698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2" y="685800"/>
            <a:ext cx="10018711" cy="3048000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343400"/>
            <a:ext cx="10018713" cy="14478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0F9624-57D6-4A90-BDCA-5CCBDDCC6674}" type="datetime1">
              <a:rPr lang="en-AU" smtClean="0"/>
              <a:t>17/07/2024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Wyo Well Syndicate  PH: 0419376179</a:t>
            </a:r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67AB5A-507E-4348-BE40-E5321FD7FD38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35689863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1598612" y="863023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893425" y="2819399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8212" y="685800"/>
            <a:ext cx="8990012" cy="2743199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436811" y="3428999"/>
            <a:ext cx="8532815" cy="381000"/>
          </a:xfrm>
        </p:spPr>
        <p:txBody>
          <a:bodyPr anchor="ctr">
            <a:normAutofit/>
          </a:bodyPr>
          <a:lstStyle>
            <a:lvl1pPr marL="0" indent="0">
              <a:buFontTx/>
              <a:buNone/>
              <a:defRPr sz="18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1" y="4343400"/>
            <a:ext cx="10018711" cy="14478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A48F3C-2593-4164-AC4B-73DDECB9FF85}" type="datetime1">
              <a:rPr lang="en-AU" smtClean="0"/>
              <a:t>17/07/2024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Wyo Well Syndicate  PH: 0419376179</a:t>
            </a:r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67AB5A-507E-4348-BE40-E5321FD7FD38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40682835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3" y="3308581"/>
            <a:ext cx="10018709" cy="1468800"/>
          </a:xfrm>
        </p:spPr>
        <p:txBody>
          <a:bodyPr anchor="b">
            <a:normAutofit/>
          </a:bodyPr>
          <a:lstStyle>
            <a:lvl1pPr algn="r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777381"/>
            <a:ext cx="10018710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FEDEEA-AEBC-4A33-A44C-87C9544DC900}" type="datetime1">
              <a:rPr lang="en-AU" smtClean="0"/>
              <a:t>17/07/2024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Wyo Well Syndicate  PH: 0419376179</a:t>
            </a:r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67AB5A-507E-4348-BE40-E5321FD7FD38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26713902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1598612" y="863023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893425" y="2819399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8212" y="685800"/>
            <a:ext cx="8990012" cy="2743199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84313" y="3886200"/>
            <a:ext cx="10018710" cy="889000"/>
          </a:xfrm>
        </p:spPr>
        <p:txBody>
          <a:bodyPr vert="horz" lIns="91440" tIns="45720" rIns="91440" bIns="45720" rtlCol="0" anchor="b">
            <a:normAutofit/>
          </a:bodyPr>
          <a:lstStyle>
            <a:lvl1pPr algn="r">
              <a:buNone/>
              <a:defRPr lang="en-US" sz="24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775200"/>
            <a:ext cx="10018710" cy="1016000"/>
          </a:xfrm>
        </p:spPr>
        <p:txBody>
          <a:bodyPr anchor="t">
            <a:normAutofit/>
          </a:bodyPr>
          <a:lstStyle>
            <a:lvl1pPr marL="0" indent="0" algn="r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1B8EFC-949D-4C52-8296-28BBF43A7647}" type="datetime1">
              <a:rPr lang="en-AU" smtClean="0"/>
              <a:t>17/07/2024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Wyo Well Syndicate  PH: 0419376179</a:t>
            </a:r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67AB5A-507E-4348-BE40-E5321FD7FD38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00382877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3" y="685800"/>
            <a:ext cx="10018712" cy="2727325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84312" y="3505200"/>
            <a:ext cx="10018713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1" y="4343400"/>
            <a:ext cx="10018713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A35593-54D1-42EF-88F4-3F556377F64D}" type="datetime1">
              <a:rPr lang="en-AU" smtClean="0"/>
              <a:t>17/07/2024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Wyo Well Syndicate  PH: 0419376179</a:t>
            </a:r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67AB5A-507E-4348-BE40-E5321FD7FD38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04886528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BC2104-9A68-481D-A9B7-8A49C3DAD9F1}" type="datetime1">
              <a:rPr lang="en-AU" smtClean="0"/>
              <a:t>17/07/2024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Wyo Well Syndicate  PH: 0419376179</a:t>
            </a:r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67AB5A-507E-4348-BE40-E5321FD7FD38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67512416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732655" y="685800"/>
            <a:ext cx="1770369" cy="5105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84312" y="685800"/>
            <a:ext cx="8019742" cy="5105400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1D09EE-E9E1-4FDC-BE11-E6B29B92E3B9}" type="datetime1">
              <a:rPr lang="en-AU" smtClean="0"/>
              <a:t>17/07/2024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Wyo Well Syndicate  PH: 0419376179</a:t>
            </a:r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67AB5A-507E-4348-BE40-E5321FD7FD38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9939512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9B954A-ED78-4464-9BBC-E8CC87764449}" type="datetime1">
              <a:rPr lang="en-AU" smtClean="0"/>
              <a:t>17/07/2024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Wyo Well Syndicate  PH: 0419376179</a:t>
            </a:r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951856" y="5867131"/>
            <a:ext cx="551167" cy="365125"/>
          </a:xfrm>
        </p:spPr>
        <p:txBody>
          <a:bodyPr/>
          <a:lstStyle/>
          <a:p>
            <a:fld id="{7C67AB5A-507E-4348-BE40-E5321FD7FD38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3262280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72279" y="2666999"/>
            <a:ext cx="8930747" cy="2110382"/>
          </a:xfrm>
        </p:spPr>
        <p:txBody>
          <a:bodyPr anchor="b"/>
          <a:lstStyle>
            <a:lvl1pPr algn="r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72278" y="4777381"/>
            <a:ext cx="8930748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143BBE-FFD4-45C7-99B4-DB96B71BC11B}" type="datetime1">
              <a:rPr lang="en-AU" smtClean="0"/>
              <a:t>17/07/2024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Wyo Well Syndicate  PH: 0419376179</a:t>
            </a:r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67AB5A-507E-4348-BE40-E5321FD7FD38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136246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1" y="685800"/>
            <a:ext cx="10018713" cy="175259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84312" y="2666999"/>
            <a:ext cx="4895055" cy="3124201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07967" y="2667000"/>
            <a:ext cx="4895056" cy="3124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B59F32-537E-49E8-85CF-715673EA3A5C}" type="datetime1">
              <a:rPr lang="en-AU" smtClean="0"/>
              <a:t>17/07/2024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Wyo Well Syndicate  PH: 0419376179</a:t>
            </a:r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67AB5A-507E-4348-BE40-E5321FD7FD38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9198527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72179" y="2658533"/>
            <a:ext cx="4607188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84311" y="3335337"/>
            <a:ext cx="4895056" cy="2455862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880487" y="2667000"/>
            <a:ext cx="462253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7967" y="3335337"/>
            <a:ext cx="4895056" cy="2455862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B138B7-08D1-4FF8-A087-2F0A4B281DAD}" type="datetime1">
              <a:rPr lang="en-AU" smtClean="0"/>
              <a:t>17/07/2024</a:t>
            </a:fld>
            <a:endParaRPr lang="en-A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Wyo Well Syndicate  PH: 0419376179</a:t>
            </a:r>
            <a:endParaRPr lang="en-A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67AB5A-507E-4348-BE40-E5321FD7FD38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8969667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F84182-2816-4C29-B895-884C097984EE}" type="datetime1">
              <a:rPr lang="en-AU" smtClean="0"/>
              <a:t>17/07/2024</a:t>
            </a:fld>
            <a:endParaRPr lang="en-A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Wyo Well Syndicate  PH: 0419376179</a:t>
            </a:r>
            <a:endParaRPr lang="en-A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67AB5A-507E-4348-BE40-E5321FD7FD38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367098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5A148F-E68D-4F5F-8C5A-F58EEE6F76E2}" type="datetime1">
              <a:rPr lang="en-AU" smtClean="0"/>
              <a:t>17/07/2024</a:t>
            </a:fld>
            <a:endParaRPr lang="en-A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Wyo Well Syndicate  PH: 0419376179</a:t>
            </a:r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67AB5A-507E-4348-BE40-E5321FD7FD38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7665152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2" y="1600200"/>
            <a:ext cx="3549121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62033" y="685799"/>
            <a:ext cx="6240990" cy="5105401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4312" y="2971800"/>
            <a:ext cx="3549121" cy="18288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551A00-446E-4A05-8957-A576DFC1B741}" type="datetime1">
              <a:rPr lang="en-AU" smtClean="0"/>
              <a:t>17/07/2024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Wyo Well Syndicate  PH: 0419376179</a:t>
            </a:r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67AB5A-507E-4348-BE40-E5321FD7FD38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0293134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2724" y="1752599"/>
            <a:ext cx="5426158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594682" y="914400"/>
            <a:ext cx="3280974" cy="4572000"/>
          </a:xfrm>
          <a:prstGeom prst="roundRect">
            <a:avLst>
              <a:gd name="adj" fmla="val 42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2724" y="3124199"/>
            <a:ext cx="5426158" cy="1828800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52E66B-C74D-47C4-872E-05F509FC179C}" type="datetime1">
              <a:rPr lang="en-AU" smtClean="0"/>
              <a:t>17/07/2024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Wyo Well Syndicate  PH: 0419376179</a:t>
            </a:r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67AB5A-507E-4348-BE40-E5321FD7FD38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4695893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150812" y="0"/>
            <a:ext cx="2436813" cy="6858001"/>
            <a:chOff x="1320800" y="0"/>
            <a:chExt cx="2436813" cy="6858001"/>
          </a:xfrm>
        </p:grpSpPr>
        <p:sp>
          <p:nvSpPr>
            <p:cNvPr id="8" name="Freeform 6"/>
            <p:cNvSpPr/>
            <p:nvPr/>
          </p:nvSpPr>
          <p:spPr bwMode="auto">
            <a:xfrm>
              <a:off x="1627188" y="0"/>
              <a:ext cx="1122363" cy="5329238"/>
            </a:xfrm>
            <a:custGeom>
              <a:avLst/>
              <a:gdLst/>
              <a:ahLst/>
              <a:cxnLst/>
              <a:rect l="0" t="0" r="r" b="b"/>
              <a:pathLst>
                <a:path w="707" h="3357">
                  <a:moveTo>
                    <a:pt x="0" y="3330"/>
                  </a:moveTo>
                  <a:lnTo>
                    <a:pt x="156" y="3357"/>
                  </a:lnTo>
                  <a:lnTo>
                    <a:pt x="707" y="0"/>
                  </a:lnTo>
                  <a:lnTo>
                    <a:pt x="547" y="0"/>
                  </a:lnTo>
                  <a:lnTo>
                    <a:pt x="0" y="333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9" name="Freeform 7"/>
            <p:cNvSpPr/>
            <p:nvPr/>
          </p:nvSpPr>
          <p:spPr bwMode="auto">
            <a:xfrm>
              <a:off x="1320800" y="0"/>
              <a:ext cx="1117600" cy="5276850"/>
            </a:xfrm>
            <a:custGeom>
              <a:avLst/>
              <a:gdLst/>
              <a:ahLst/>
              <a:cxnLst/>
              <a:rect l="0" t="0" r="r" b="b"/>
              <a:pathLst>
                <a:path w="704" h="3324">
                  <a:moveTo>
                    <a:pt x="704" y="0"/>
                  </a:moveTo>
                  <a:lnTo>
                    <a:pt x="545" y="0"/>
                  </a:lnTo>
                  <a:lnTo>
                    <a:pt x="0" y="3300"/>
                  </a:lnTo>
                  <a:lnTo>
                    <a:pt x="157" y="3324"/>
                  </a:lnTo>
                  <a:lnTo>
                    <a:pt x="704" y="0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10" name="Freeform 8"/>
            <p:cNvSpPr/>
            <p:nvPr/>
          </p:nvSpPr>
          <p:spPr bwMode="auto">
            <a:xfrm>
              <a:off x="1320800" y="5238750"/>
              <a:ext cx="1228725" cy="1619250"/>
            </a:xfrm>
            <a:custGeom>
              <a:avLst/>
              <a:gdLst/>
              <a:ahLst/>
              <a:cxnLst/>
              <a:rect l="0" t="0" r="r" b="b"/>
              <a:pathLst>
                <a:path w="774" h="1020">
                  <a:moveTo>
                    <a:pt x="0" y="0"/>
                  </a:moveTo>
                  <a:lnTo>
                    <a:pt x="740" y="1020"/>
                  </a:lnTo>
                  <a:lnTo>
                    <a:pt x="774" y="10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11" name="Freeform 9"/>
            <p:cNvSpPr/>
            <p:nvPr/>
          </p:nvSpPr>
          <p:spPr bwMode="auto">
            <a:xfrm>
              <a:off x="1627188" y="5291138"/>
              <a:ext cx="1495425" cy="1566863"/>
            </a:xfrm>
            <a:custGeom>
              <a:avLst/>
              <a:gdLst/>
              <a:ahLst/>
              <a:cxnLst/>
              <a:rect l="0" t="0" r="r" b="b"/>
              <a:pathLst>
                <a:path w="942" h="987">
                  <a:moveTo>
                    <a:pt x="0" y="0"/>
                  </a:moveTo>
                  <a:lnTo>
                    <a:pt x="909" y="987"/>
                  </a:lnTo>
                  <a:lnTo>
                    <a:pt x="942" y="98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12" name="Freeform 10"/>
            <p:cNvSpPr/>
            <p:nvPr/>
          </p:nvSpPr>
          <p:spPr bwMode="auto">
            <a:xfrm>
              <a:off x="1627188" y="5286375"/>
              <a:ext cx="2130425" cy="1571625"/>
            </a:xfrm>
            <a:custGeom>
              <a:avLst/>
              <a:gdLst/>
              <a:ahLst/>
              <a:cxnLst/>
              <a:rect l="0" t="0" r="r" b="b"/>
              <a:pathLst>
                <a:path w="1342" h="990">
                  <a:moveTo>
                    <a:pt x="0" y="3"/>
                  </a:moveTo>
                  <a:lnTo>
                    <a:pt x="942" y="990"/>
                  </a:lnTo>
                  <a:lnTo>
                    <a:pt x="1342" y="990"/>
                  </a:lnTo>
                  <a:lnTo>
                    <a:pt x="156" y="27"/>
                  </a:lnTo>
                  <a:lnTo>
                    <a:pt x="0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13" name="Freeform 11"/>
            <p:cNvSpPr/>
            <p:nvPr/>
          </p:nvSpPr>
          <p:spPr bwMode="auto">
            <a:xfrm>
              <a:off x="1320800" y="5238750"/>
              <a:ext cx="1695450" cy="1619250"/>
            </a:xfrm>
            <a:custGeom>
              <a:avLst/>
              <a:gdLst/>
              <a:ahLst/>
              <a:cxnLst/>
              <a:rect l="0" t="0" r="r" b="b"/>
              <a:pathLst>
                <a:path w="1068" h="1020">
                  <a:moveTo>
                    <a:pt x="1068" y="1020"/>
                  </a:moveTo>
                  <a:lnTo>
                    <a:pt x="184" y="60"/>
                  </a:lnTo>
                  <a:lnTo>
                    <a:pt x="154" y="27"/>
                  </a:lnTo>
                  <a:lnTo>
                    <a:pt x="157" y="27"/>
                  </a:lnTo>
                  <a:lnTo>
                    <a:pt x="157" y="24"/>
                  </a:lnTo>
                  <a:lnTo>
                    <a:pt x="154" y="24"/>
                  </a:lnTo>
                  <a:lnTo>
                    <a:pt x="0" y="0"/>
                  </a:lnTo>
                  <a:lnTo>
                    <a:pt x="0" y="0"/>
                  </a:lnTo>
                  <a:lnTo>
                    <a:pt x="774" y="1020"/>
                  </a:lnTo>
                  <a:lnTo>
                    <a:pt x="1068" y="1020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84311" y="685800"/>
            <a:ext cx="10018713" cy="1752599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0" y="2666999"/>
            <a:ext cx="10018713" cy="31242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732656" y="5883275"/>
            <a:ext cx="1143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AFDD4F9-1E25-42C9-8848-BF621E481D72}" type="datetime1">
              <a:rPr lang="en-AU" smtClean="0"/>
              <a:t>17/07/2024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72279" y="5883275"/>
            <a:ext cx="708417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r>
              <a:rPr lang="en-US"/>
              <a:t>Wyo Well Syndicate  PH: 0419376179</a:t>
            </a:r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951856" y="5883275"/>
            <a:ext cx="5511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7C67AB5A-507E-4348-BE40-E5321FD7FD38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4617315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1" r:id="rId1"/>
    <p:sldLayoutId id="2147483692" r:id="rId2"/>
    <p:sldLayoutId id="2147483693" r:id="rId3"/>
    <p:sldLayoutId id="2147483694" r:id="rId4"/>
    <p:sldLayoutId id="2147483695" r:id="rId5"/>
    <p:sldLayoutId id="2147483696" r:id="rId6"/>
    <p:sldLayoutId id="2147483697" r:id="rId7"/>
    <p:sldLayoutId id="2147483698" r:id="rId8"/>
    <p:sldLayoutId id="2147483699" r:id="rId9"/>
    <p:sldLayoutId id="2147483700" r:id="rId10"/>
    <p:sldLayoutId id="2147483701" r:id="rId11"/>
    <p:sldLayoutId id="2147483702" r:id="rId12"/>
    <p:sldLayoutId id="2147483703" r:id="rId13"/>
    <p:sldLayoutId id="2147483704" r:id="rId14"/>
    <p:sldLayoutId id="2147483705" r:id="rId15"/>
    <p:sldLayoutId id="2147483706" r:id="rId16"/>
    <p:sldLayoutId id="2147483707" r:id="rId17"/>
  </p:sldLayoutIdLst>
  <p:hf hdr="0"/>
  <p:txStyles>
    <p:titleStyle>
      <a:lvl1pPr algn="ctr" defTabSz="457200" rtl="0" eaLnBrk="1" latinLnBrk="0" hangingPunct="1">
        <a:spcBef>
          <a:spcPct val="0"/>
        </a:spcBef>
        <a:buNone/>
        <a:defRPr sz="4000" kern="1200" cap="none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2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20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8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6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da.wikipedia.org/wiki/Zink" TargetMode="External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en.wikipedia.org/wiki/Copper" TargetMode="External"/><Relationship Id="rId5" Type="http://schemas.openxmlformats.org/officeDocument/2006/relationships/image" Target="../media/image3.jpg"/><Relationship Id="rId4" Type="http://schemas.openxmlformats.org/officeDocument/2006/relationships/hyperlink" Target="https://creativecommons.org/licenses/by-sa/3.0/" TargetMode="Externa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wm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w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0000"/>
                <a:lumMod val="110000"/>
              </a:schemeClr>
            </a:gs>
            <a:gs pos="100000">
              <a:schemeClr val="bg2">
                <a:shade val="64000"/>
                <a:lumMod val="98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>
            <a:extLst>
              <a:ext uri="{FF2B5EF4-FFF2-40B4-BE49-F238E27FC236}">
                <a16:creationId xmlns:a16="http://schemas.microsoft.com/office/drawing/2014/main" id="{71092D16-14DA-4606-831F-0DB3EEECB91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50812" y="0"/>
            <a:ext cx="2436813" cy="6858001"/>
            <a:chOff x="1320800" y="0"/>
            <a:chExt cx="2436813" cy="6858001"/>
          </a:xfrm>
        </p:grpSpPr>
        <p:sp>
          <p:nvSpPr>
            <p:cNvPr id="11" name="Freeform 6">
              <a:extLst>
                <a:ext uri="{FF2B5EF4-FFF2-40B4-BE49-F238E27FC236}">
                  <a16:creationId xmlns:a16="http://schemas.microsoft.com/office/drawing/2014/main" id="{81806E72-5EFD-4407-B492-2EBC71FF5ED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27188" y="0"/>
              <a:ext cx="1122363" cy="5329238"/>
            </a:xfrm>
            <a:custGeom>
              <a:avLst/>
              <a:gdLst/>
              <a:ahLst/>
              <a:cxnLst/>
              <a:rect l="0" t="0" r="r" b="b"/>
              <a:pathLst>
                <a:path w="707" h="3357">
                  <a:moveTo>
                    <a:pt x="0" y="3330"/>
                  </a:moveTo>
                  <a:lnTo>
                    <a:pt x="156" y="3357"/>
                  </a:lnTo>
                  <a:lnTo>
                    <a:pt x="707" y="0"/>
                  </a:lnTo>
                  <a:lnTo>
                    <a:pt x="547" y="0"/>
                  </a:lnTo>
                  <a:lnTo>
                    <a:pt x="0" y="333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" name="Freeform 7">
              <a:extLst>
                <a:ext uri="{FF2B5EF4-FFF2-40B4-BE49-F238E27FC236}">
                  <a16:creationId xmlns:a16="http://schemas.microsoft.com/office/drawing/2014/main" id="{BA81CA3B-9A2E-4F71-BF99-2C58BA76C2D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20800" y="0"/>
              <a:ext cx="1117600" cy="5276850"/>
            </a:xfrm>
            <a:custGeom>
              <a:avLst/>
              <a:gdLst/>
              <a:ahLst/>
              <a:cxnLst/>
              <a:rect l="0" t="0" r="r" b="b"/>
              <a:pathLst>
                <a:path w="704" h="3324">
                  <a:moveTo>
                    <a:pt x="704" y="0"/>
                  </a:moveTo>
                  <a:lnTo>
                    <a:pt x="545" y="0"/>
                  </a:lnTo>
                  <a:lnTo>
                    <a:pt x="0" y="3300"/>
                  </a:lnTo>
                  <a:lnTo>
                    <a:pt x="157" y="3324"/>
                  </a:lnTo>
                  <a:lnTo>
                    <a:pt x="704" y="0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" name="Freeform 8">
              <a:extLst>
                <a:ext uri="{FF2B5EF4-FFF2-40B4-BE49-F238E27FC236}">
                  <a16:creationId xmlns:a16="http://schemas.microsoft.com/office/drawing/2014/main" id="{D00EF4F3-D70F-44D5-A71C-69C3FA0D28D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20800" y="5238750"/>
              <a:ext cx="1228725" cy="1619250"/>
            </a:xfrm>
            <a:custGeom>
              <a:avLst/>
              <a:gdLst/>
              <a:ahLst/>
              <a:cxnLst/>
              <a:rect l="0" t="0" r="r" b="b"/>
              <a:pathLst>
                <a:path w="774" h="1020">
                  <a:moveTo>
                    <a:pt x="0" y="0"/>
                  </a:moveTo>
                  <a:lnTo>
                    <a:pt x="740" y="1020"/>
                  </a:lnTo>
                  <a:lnTo>
                    <a:pt x="774" y="10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" name="Freeform 9">
              <a:extLst>
                <a:ext uri="{FF2B5EF4-FFF2-40B4-BE49-F238E27FC236}">
                  <a16:creationId xmlns:a16="http://schemas.microsoft.com/office/drawing/2014/main" id="{2CC930FA-FD42-4EF1-A9AB-0F9C302383F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27188" y="5291138"/>
              <a:ext cx="1495425" cy="1566863"/>
            </a:xfrm>
            <a:custGeom>
              <a:avLst/>
              <a:gdLst/>
              <a:ahLst/>
              <a:cxnLst/>
              <a:rect l="0" t="0" r="r" b="b"/>
              <a:pathLst>
                <a:path w="942" h="987">
                  <a:moveTo>
                    <a:pt x="0" y="0"/>
                  </a:moveTo>
                  <a:lnTo>
                    <a:pt x="909" y="987"/>
                  </a:lnTo>
                  <a:lnTo>
                    <a:pt x="942" y="98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" name="Freeform 10">
              <a:extLst>
                <a:ext uri="{FF2B5EF4-FFF2-40B4-BE49-F238E27FC236}">
                  <a16:creationId xmlns:a16="http://schemas.microsoft.com/office/drawing/2014/main" id="{F18F276C-D13F-46CF-9880-2050C2DBF91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27188" y="5286375"/>
              <a:ext cx="2130425" cy="1571625"/>
            </a:xfrm>
            <a:custGeom>
              <a:avLst/>
              <a:gdLst/>
              <a:ahLst/>
              <a:cxnLst/>
              <a:rect l="0" t="0" r="r" b="b"/>
              <a:pathLst>
                <a:path w="1342" h="990">
                  <a:moveTo>
                    <a:pt x="0" y="3"/>
                  </a:moveTo>
                  <a:lnTo>
                    <a:pt x="942" y="990"/>
                  </a:lnTo>
                  <a:lnTo>
                    <a:pt x="1342" y="990"/>
                  </a:lnTo>
                  <a:lnTo>
                    <a:pt x="156" y="27"/>
                  </a:lnTo>
                  <a:lnTo>
                    <a:pt x="0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" name="Freeform 11">
              <a:extLst>
                <a:ext uri="{FF2B5EF4-FFF2-40B4-BE49-F238E27FC236}">
                  <a16:creationId xmlns:a16="http://schemas.microsoft.com/office/drawing/2014/main" id="{EAB50995-FA10-4035-B16D-7D3989B2B62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20800" y="5238750"/>
              <a:ext cx="1695450" cy="1619250"/>
            </a:xfrm>
            <a:custGeom>
              <a:avLst/>
              <a:gdLst/>
              <a:ahLst/>
              <a:cxnLst/>
              <a:rect l="0" t="0" r="r" b="b"/>
              <a:pathLst>
                <a:path w="1068" h="1020">
                  <a:moveTo>
                    <a:pt x="1068" y="1020"/>
                  </a:moveTo>
                  <a:lnTo>
                    <a:pt x="184" y="60"/>
                  </a:lnTo>
                  <a:lnTo>
                    <a:pt x="154" y="27"/>
                  </a:lnTo>
                  <a:lnTo>
                    <a:pt x="157" y="27"/>
                  </a:lnTo>
                  <a:lnTo>
                    <a:pt x="157" y="24"/>
                  </a:lnTo>
                  <a:lnTo>
                    <a:pt x="154" y="24"/>
                  </a:lnTo>
                  <a:lnTo>
                    <a:pt x="0" y="0"/>
                  </a:lnTo>
                  <a:lnTo>
                    <a:pt x="0" y="0"/>
                  </a:lnTo>
                  <a:lnTo>
                    <a:pt x="774" y="1020"/>
                  </a:lnTo>
                  <a:lnTo>
                    <a:pt x="1068" y="1020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</p:grpSp>
      <p:sp useBgFill="1">
        <p:nvSpPr>
          <p:cNvPr id="18" name="Rectangle 17">
            <a:extLst>
              <a:ext uri="{FF2B5EF4-FFF2-40B4-BE49-F238E27FC236}">
                <a16:creationId xmlns:a16="http://schemas.microsoft.com/office/drawing/2014/main" id="{94C52C56-BEF2-4E22-8C8E-A7AC96B03A7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Freeform: Shape 19">
            <a:extLst>
              <a:ext uri="{FF2B5EF4-FFF2-40B4-BE49-F238E27FC236}">
                <a16:creationId xmlns:a16="http://schemas.microsoft.com/office/drawing/2014/main" id="{42285737-90EE-47DC-AC80-8AE156B1196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-1" y="-1"/>
            <a:ext cx="4403709" cy="6858001"/>
          </a:xfrm>
          <a:custGeom>
            <a:avLst/>
            <a:gdLst>
              <a:gd name="connsiteX0" fmla="*/ 3223890 w 4403709"/>
              <a:gd name="connsiteY0" fmla="*/ 6858001 h 6858001"/>
              <a:gd name="connsiteX1" fmla="*/ 4101908 w 4403709"/>
              <a:gd name="connsiteY1" fmla="*/ 6858001 h 6858001"/>
              <a:gd name="connsiteX2" fmla="*/ 3254950 w 4403709"/>
              <a:gd name="connsiteY2" fmla="*/ 1599356 h 6858001"/>
              <a:gd name="connsiteX3" fmla="*/ 3254950 w 4403709"/>
              <a:gd name="connsiteY3" fmla="*/ 1594062 h 6858001"/>
              <a:gd name="connsiteX4" fmla="*/ 4403709 w 4403709"/>
              <a:gd name="connsiteY4" fmla="*/ 0 h 6858001"/>
              <a:gd name="connsiteX5" fmla="*/ 3254950 w 4403709"/>
              <a:gd name="connsiteY5" fmla="*/ 0 h 6858001"/>
              <a:gd name="connsiteX6" fmla="*/ 2903520 w 4403709"/>
              <a:gd name="connsiteY6" fmla="*/ 0 h 6858001"/>
              <a:gd name="connsiteX7" fmla="*/ 0 w 4403709"/>
              <a:gd name="connsiteY7" fmla="*/ 0 h 6858001"/>
              <a:gd name="connsiteX8" fmla="*/ 0 w 4403709"/>
              <a:gd name="connsiteY8" fmla="*/ 6858000 h 6858001"/>
              <a:gd name="connsiteX9" fmla="*/ 3223890 w 4403709"/>
              <a:gd name="connsiteY9" fmla="*/ 6858000 h 6858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403709" h="6858001">
                <a:moveTo>
                  <a:pt x="3223890" y="6858001"/>
                </a:moveTo>
                <a:lnTo>
                  <a:pt x="4101908" y="6858001"/>
                </a:lnTo>
                <a:lnTo>
                  <a:pt x="3254950" y="1599356"/>
                </a:lnTo>
                <a:lnTo>
                  <a:pt x="3254950" y="1594062"/>
                </a:lnTo>
                <a:lnTo>
                  <a:pt x="4403709" y="0"/>
                </a:lnTo>
                <a:lnTo>
                  <a:pt x="3254950" y="0"/>
                </a:lnTo>
                <a:lnTo>
                  <a:pt x="2903520" y="0"/>
                </a:lnTo>
                <a:lnTo>
                  <a:pt x="0" y="0"/>
                </a:lnTo>
                <a:lnTo>
                  <a:pt x="0" y="6858000"/>
                </a:lnTo>
                <a:lnTo>
                  <a:pt x="3223890" y="685800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2">
            <a:schemeClr val="dk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B984A9B-069F-F71A-F2A8-DCB4CAFD95B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35021" y="685800"/>
            <a:ext cx="2639962" cy="510540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4000" dirty="0">
                <a:solidFill>
                  <a:srgbClr val="FFFFFF"/>
                </a:solidFill>
              </a:rPr>
              <a:t>         </a:t>
            </a:r>
            <a:r>
              <a:rPr lang="en-US" sz="4000" dirty="0" err="1">
                <a:solidFill>
                  <a:srgbClr val="FFFFFF"/>
                </a:solidFill>
              </a:rPr>
              <a:t>Wyo</a:t>
            </a:r>
            <a:r>
              <a:rPr lang="en-US" sz="4000" dirty="0">
                <a:solidFill>
                  <a:srgbClr val="FFFFFF"/>
                </a:solidFill>
              </a:rPr>
              <a:t> Well Project</a:t>
            </a:r>
          </a:p>
        </p:txBody>
      </p:sp>
      <p:grpSp>
        <p:nvGrpSpPr>
          <p:cNvPr id="22" name="Group 21">
            <a:extLst>
              <a:ext uri="{FF2B5EF4-FFF2-40B4-BE49-F238E27FC236}">
                <a16:creationId xmlns:a16="http://schemas.microsoft.com/office/drawing/2014/main" id="{B57BDC17-F1B3-455F-BBF1-680AA1F25C0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3315292" y="0"/>
            <a:ext cx="2436813" cy="6858001"/>
            <a:chOff x="1320800" y="0"/>
            <a:chExt cx="2436813" cy="6858001"/>
          </a:xfrm>
        </p:grpSpPr>
        <p:sp>
          <p:nvSpPr>
            <p:cNvPr id="23" name="Freeform 6">
              <a:extLst>
                <a:ext uri="{FF2B5EF4-FFF2-40B4-BE49-F238E27FC236}">
                  <a16:creationId xmlns:a16="http://schemas.microsoft.com/office/drawing/2014/main" id="{64E2FA9A-FEF7-4501-B0EB-5E45EDD2177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27188" y="0"/>
              <a:ext cx="1122363" cy="5329238"/>
            </a:xfrm>
            <a:custGeom>
              <a:avLst/>
              <a:gdLst/>
              <a:ahLst/>
              <a:cxnLst/>
              <a:rect l="0" t="0" r="r" b="b"/>
              <a:pathLst>
                <a:path w="707" h="3357">
                  <a:moveTo>
                    <a:pt x="0" y="3330"/>
                  </a:moveTo>
                  <a:lnTo>
                    <a:pt x="156" y="3357"/>
                  </a:lnTo>
                  <a:lnTo>
                    <a:pt x="707" y="0"/>
                  </a:lnTo>
                  <a:lnTo>
                    <a:pt x="547" y="0"/>
                  </a:lnTo>
                  <a:lnTo>
                    <a:pt x="0" y="333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4" name="Freeform 7">
              <a:extLst>
                <a:ext uri="{FF2B5EF4-FFF2-40B4-BE49-F238E27FC236}">
                  <a16:creationId xmlns:a16="http://schemas.microsoft.com/office/drawing/2014/main" id="{BC38192B-B4CB-47D4-A3B1-10010247F15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20800" y="0"/>
              <a:ext cx="1117600" cy="5276850"/>
            </a:xfrm>
            <a:custGeom>
              <a:avLst/>
              <a:gdLst/>
              <a:ahLst/>
              <a:cxnLst/>
              <a:rect l="0" t="0" r="r" b="b"/>
              <a:pathLst>
                <a:path w="704" h="3324">
                  <a:moveTo>
                    <a:pt x="704" y="0"/>
                  </a:moveTo>
                  <a:lnTo>
                    <a:pt x="545" y="0"/>
                  </a:lnTo>
                  <a:lnTo>
                    <a:pt x="0" y="3300"/>
                  </a:lnTo>
                  <a:lnTo>
                    <a:pt x="157" y="3324"/>
                  </a:lnTo>
                  <a:lnTo>
                    <a:pt x="704" y="0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" name="Freeform 8">
              <a:extLst>
                <a:ext uri="{FF2B5EF4-FFF2-40B4-BE49-F238E27FC236}">
                  <a16:creationId xmlns:a16="http://schemas.microsoft.com/office/drawing/2014/main" id="{96330E33-E171-4B0F-82B5-AF7230399B5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20800" y="5238750"/>
              <a:ext cx="1228725" cy="1619250"/>
            </a:xfrm>
            <a:custGeom>
              <a:avLst/>
              <a:gdLst/>
              <a:ahLst/>
              <a:cxnLst/>
              <a:rect l="0" t="0" r="r" b="b"/>
              <a:pathLst>
                <a:path w="774" h="1020">
                  <a:moveTo>
                    <a:pt x="0" y="0"/>
                  </a:moveTo>
                  <a:lnTo>
                    <a:pt x="740" y="1020"/>
                  </a:lnTo>
                  <a:lnTo>
                    <a:pt x="774" y="10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6" name="Freeform 9">
              <a:extLst>
                <a:ext uri="{FF2B5EF4-FFF2-40B4-BE49-F238E27FC236}">
                  <a16:creationId xmlns:a16="http://schemas.microsoft.com/office/drawing/2014/main" id="{332B1723-69BF-42D7-B757-0FA059E1525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27188" y="5291138"/>
              <a:ext cx="1495425" cy="1566863"/>
            </a:xfrm>
            <a:custGeom>
              <a:avLst/>
              <a:gdLst/>
              <a:ahLst/>
              <a:cxnLst/>
              <a:rect l="0" t="0" r="r" b="b"/>
              <a:pathLst>
                <a:path w="942" h="987">
                  <a:moveTo>
                    <a:pt x="0" y="0"/>
                  </a:moveTo>
                  <a:lnTo>
                    <a:pt x="909" y="987"/>
                  </a:lnTo>
                  <a:lnTo>
                    <a:pt x="942" y="98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" name="Freeform 10">
              <a:extLst>
                <a:ext uri="{FF2B5EF4-FFF2-40B4-BE49-F238E27FC236}">
                  <a16:creationId xmlns:a16="http://schemas.microsoft.com/office/drawing/2014/main" id="{F115D62D-1E96-48D1-A78D-D370A0BFB9B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27188" y="5286375"/>
              <a:ext cx="2130425" cy="1571625"/>
            </a:xfrm>
            <a:custGeom>
              <a:avLst/>
              <a:gdLst/>
              <a:ahLst/>
              <a:cxnLst/>
              <a:rect l="0" t="0" r="r" b="b"/>
              <a:pathLst>
                <a:path w="1342" h="990">
                  <a:moveTo>
                    <a:pt x="0" y="3"/>
                  </a:moveTo>
                  <a:lnTo>
                    <a:pt x="942" y="990"/>
                  </a:lnTo>
                  <a:lnTo>
                    <a:pt x="1342" y="990"/>
                  </a:lnTo>
                  <a:lnTo>
                    <a:pt x="156" y="27"/>
                  </a:lnTo>
                  <a:lnTo>
                    <a:pt x="0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" name="Freeform 11">
              <a:extLst>
                <a:ext uri="{FF2B5EF4-FFF2-40B4-BE49-F238E27FC236}">
                  <a16:creationId xmlns:a16="http://schemas.microsoft.com/office/drawing/2014/main" id="{91C2876A-169D-4822-A766-C00578C88B4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20800" y="5238750"/>
              <a:ext cx="1695450" cy="1619250"/>
            </a:xfrm>
            <a:custGeom>
              <a:avLst/>
              <a:gdLst/>
              <a:ahLst/>
              <a:cxnLst/>
              <a:rect l="0" t="0" r="r" b="b"/>
              <a:pathLst>
                <a:path w="1068" h="1020">
                  <a:moveTo>
                    <a:pt x="1068" y="1020"/>
                  </a:moveTo>
                  <a:lnTo>
                    <a:pt x="184" y="60"/>
                  </a:lnTo>
                  <a:lnTo>
                    <a:pt x="154" y="27"/>
                  </a:lnTo>
                  <a:lnTo>
                    <a:pt x="157" y="27"/>
                  </a:lnTo>
                  <a:lnTo>
                    <a:pt x="157" y="24"/>
                  </a:lnTo>
                  <a:lnTo>
                    <a:pt x="154" y="24"/>
                  </a:lnTo>
                  <a:lnTo>
                    <a:pt x="0" y="0"/>
                  </a:lnTo>
                  <a:lnTo>
                    <a:pt x="0" y="0"/>
                  </a:lnTo>
                  <a:lnTo>
                    <a:pt x="774" y="1020"/>
                  </a:lnTo>
                  <a:lnTo>
                    <a:pt x="1068" y="1020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3" name="Subtitle 2">
            <a:extLst>
              <a:ext uri="{FF2B5EF4-FFF2-40B4-BE49-F238E27FC236}">
                <a16:creationId xmlns:a16="http://schemas.microsoft.com/office/drawing/2014/main" id="{F6A9EE7E-9CDB-6127-21B5-868FE0D92E79}"/>
              </a:ext>
            </a:extLst>
          </p:cNvPr>
          <p:cNvSpPr>
            <a:spLocks/>
          </p:cNvSpPr>
          <p:nvPr/>
        </p:nvSpPr>
        <p:spPr>
          <a:xfrm>
            <a:off x="7003797" y="3610031"/>
            <a:ext cx="4499228" cy="555015"/>
          </a:xfrm>
          <a:prstGeom prst="rect">
            <a:avLst/>
          </a:prstGeom>
        </p:spPr>
        <p:txBody>
          <a:bodyPr>
            <a:normAutofit/>
          </a:bodyPr>
          <a:lstStyle/>
          <a:p>
            <a:pPr algn="ctr" defTabSz="292608">
              <a:spcAft>
                <a:spcPts val="600"/>
              </a:spcAft>
            </a:pPr>
            <a:r>
              <a:rPr lang="en-AU" sz="2304" kern="1200" err="1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rPr>
              <a:t>Kurnalpi</a:t>
            </a:r>
            <a:r>
              <a:rPr lang="en-AU" sz="2304" kern="120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rPr>
              <a:t> Western Australia</a:t>
            </a:r>
            <a:endParaRPr lang="en-AU" sz="360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6" name="Picture 5" descr="Several pieces of metal&#10;&#10;Description automatically generated">
            <a:extLst>
              <a:ext uri="{FF2B5EF4-FFF2-40B4-BE49-F238E27FC236}">
                <a16:creationId xmlns:a16="http://schemas.microsoft.com/office/drawing/2014/main" id="{08AC2EB3-13CC-DEB8-20D0-D79D6D091E8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1481279" y="4802459"/>
            <a:ext cx="1555467" cy="1291159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9400D0B5-1974-2F05-D4FD-BD418810E7EA}"/>
              </a:ext>
            </a:extLst>
          </p:cNvPr>
          <p:cNvSpPr txBox="1"/>
          <p:nvPr/>
        </p:nvSpPr>
        <p:spPr>
          <a:xfrm>
            <a:off x="8601606" y="7195078"/>
            <a:ext cx="283521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>
                <a:hlinkClick r:id="rId3" tooltip="https://da.wikipedia.org/wiki/Zink"/>
              </a:rPr>
              <a:t>This Photo</a:t>
            </a:r>
            <a:r>
              <a:rPr lang="en-US" sz="900"/>
              <a:t> by Unknown Author is licensed under </a:t>
            </a:r>
            <a:r>
              <a:rPr lang="en-US" sz="900">
                <a:hlinkClick r:id="rId4" tooltip="https://creativecommons.org/licenses/by-sa/3.0/"/>
              </a:rPr>
              <a:t>CC BY-SA</a:t>
            </a:r>
            <a:endParaRPr lang="en-US" sz="900"/>
          </a:p>
        </p:txBody>
      </p:sp>
      <p:pic>
        <p:nvPicPr>
          <p:cNvPr id="17" name="Picture 16" descr="A close-up of a copper nugget&#10;&#10;Description automatically generated">
            <a:extLst>
              <a:ext uri="{FF2B5EF4-FFF2-40B4-BE49-F238E27FC236}">
                <a16:creationId xmlns:a16="http://schemas.microsoft.com/office/drawing/2014/main" id="{E0EA596D-2183-9517-C3BB-F7FA01CFA41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6"/>
              </a:ext>
            </a:extLst>
          </a:blip>
          <a:stretch>
            <a:fillRect/>
          </a:stretch>
        </p:blipFill>
        <p:spPr>
          <a:xfrm>
            <a:off x="194686" y="270874"/>
            <a:ext cx="1452195" cy="1374568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730BD051-A8DA-C236-D339-DC561DD76CA3}"/>
              </a:ext>
            </a:extLst>
          </p:cNvPr>
          <p:cNvSpPr txBox="1"/>
          <p:nvPr/>
        </p:nvSpPr>
        <p:spPr>
          <a:xfrm>
            <a:off x="1003977" y="9116958"/>
            <a:ext cx="1469343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>
                <a:hlinkClick r:id="rId6" tooltip="https://en.wikipedia.org/wiki/Copper"/>
              </a:rPr>
              <a:t>This Photo</a:t>
            </a:r>
            <a:r>
              <a:rPr lang="en-US" sz="900"/>
              <a:t> by Unknown Author is licensed under </a:t>
            </a:r>
            <a:r>
              <a:rPr lang="en-US" sz="900">
                <a:hlinkClick r:id="rId4" tooltip="https://creativecommons.org/licenses/by-sa/3.0/"/>
              </a:rPr>
              <a:t>CC BY-SA</a:t>
            </a:r>
            <a:endParaRPr lang="en-US" sz="900"/>
          </a:p>
        </p:txBody>
      </p:sp>
    </p:spTree>
    <p:extLst>
      <p:ext uri="{BB962C8B-B14F-4D97-AF65-F5344CB8AC3E}">
        <p14:creationId xmlns:p14="http://schemas.microsoft.com/office/powerpoint/2010/main" val="304573106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>
            <a:extLst>
              <a:ext uri="{FF2B5EF4-FFF2-40B4-BE49-F238E27FC236}">
                <a16:creationId xmlns:a16="http://schemas.microsoft.com/office/drawing/2014/main" id="{4540BCD8-3CA9-A464-FADF-C2BD70559A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04998" y="446638"/>
            <a:ext cx="4463815" cy="599792"/>
          </a:xfrm>
        </p:spPr>
        <p:txBody>
          <a:bodyPr>
            <a:normAutofit/>
          </a:bodyPr>
          <a:lstStyle/>
          <a:p>
            <a:r>
              <a:rPr lang="en-AU" b="1" dirty="0" err="1">
                <a:solidFill>
                  <a:srgbClr val="FF0000"/>
                </a:solidFill>
              </a:rPr>
              <a:t>Wyo</a:t>
            </a:r>
            <a:r>
              <a:rPr lang="en-AU" b="1" dirty="0">
                <a:solidFill>
                  <a:srgbClr val="FF0000"/>
                </a:solidFill>
              </a:rPr>
              <a:t> Well Project </a:t>
            </a:r>
            <a:r>
              <a:rPr lang="en-AU" b="1" dirty="0" err="1">
                <a:solidFill>
                  <a:srgbClr val="FF0000"/>
                </a:solidFill>
              </a:rPr>
              <a:t>Kurnalpi</a:t>
            </a:r>
            <a:r>
              <a:rPr lang="en-AU" b="1" dirty="0">
                <a:solidFill>
                  <a:srgbClr val="FF0000"/>
                </a:solidFill>
              </a:rPr>
              <a:t> WA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0F53302C-A6DA-C089-8F60-E6E63DBCC88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484312" y="1330859"/>
            <a:ext cx="4355173" cy="4046899"/>
          </a:xfrm>
        </p:spPr>
        <p:txBody>
          <a:bodyPr/>
          <a:lstStyle/>
          <a:p>
            <a:pPr marL="285750" indent="-285750" algn="l">
              <a:buFont typeface="Wingdings" panose="05000000000000000000" pitchFamily="2" charset="2"/>
              <a:buChar char="q"/>
            </a:pPr>
            <a:r>
              <a:rPr lang="en-AU" sz="1400" dirty="0"/>
              <a:t>In 2022 WWRC007 was drilled  to a depth of 260m with anomalous Cu-Zn mineralisation at shallow depth from 28m -56m peaking at 0.57%Zn from 32 – 36m</a:t>
            </a:r>
          </a:p>
          <a:p>
            <a:pPr marL="285750" indent="-285750" algn="l">
              <a:buFont typeface="Wingdings" panose="05000000000000000000" pitchFamily="2" charset="2"/>
              <a:buChar char="q"/>
            </a:pPr>
            <a:r>
              <a:rPr lang="en-AU" sz="1400" dirty="0"/>
              <a:t>From 68m anomalous  mineralisation with elevated Cu-Zn  to 140m with an intersection of   0.6%Zn 0.12%Cu from 84 – 96m.</a:t>
            </a:r>
          </a:p>
          <a:p>
            <a:pPr marL="285750" indent="-285750" algn="l">
              <a:buFont typeface="Wingdings" panose="05000000000000000000" pitchFamily="2" charset="2"/>
              <a:buChar char="q"/>
            </a:pPr>
            <a:r>
              <a:rPr lang="en-AU" sz="1400" dirty="0"/>
              <a:t>From 152m similar elevated grades continued in a carbonaceous shale to the basalt contact at 188m</a:t>
            </a:r>
          </a:p>
          <a:p>
            <a:pPr marL="285750" indent="-285750" algn="l">
              <a:buFont typeface="Wingdings" panose="05000000000000000000" pitchFamily="2" charset="2"/>
              <a:buChar char="q"/>
            </a:pPr>
            <a:r>
              <a:rPr lang="en-AU" sz="1400" dirty="0"/>
              <a:t>TGC analysis was carried out to quantify the graphite/carbon content of the carbonaceous shale.</a:t>
            </a:r>
          </a:p>
          <a:p>
            <a:endParaRPr lang="en-US" dirty="0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A44808B-8BBB-EA62-9822-040CA5A625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5A148F-E68D-4F5F-8C5A-F58EEE6F76E2}" type="datetime1">
              <a:rPr lang="en-AU" smtClean="0"/>
              <a:t>17/07/2024</a:t>
            </a:fld>
            <a:endParaRPr lang="en-AU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763265F-2530-83A4-D520-5AB0DD8A31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640472" y="5883275"/>
            <a:ext cx="7084177" cy="365125"/>
          </a:xfrm>
        </p:spPr>
        <p:txBody>
          <a:bodyPr/>
          <a:lstStyle/>
          <a:p>
            <a:r>
              <a:rPr lang="en-US" dirty="0" err="1"/>
              <a:t>Wyo</a:t>
            </a:r>
            <a:r>
              <a:rPr lang="en-US" dirty="0"/>
              <a:t> Well Syndicate  PH: 0419376179</a:t>
            </a:r>
            <a:endParaRPr lang="en-AU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F553C50-76FD-6843-6FBC-FB05DE4255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67AB5A-507E-4348-BE40-E5321FD7FD38}" type="slidenum">
              <a:rPr lang="en-AU" smtClean="0"/>
              <a:t>10</a:t>
            </a:fld>
            <a:endParaRPr lang="en-AU"/>
          </a:p>
        </p:txBody>
      </p:sp>
      <p:pic>
        <p:nvPicPr>
          <p:cNvPr id="13" name="Content Placeholder 12" descr="A close-up of a graph&#10;&#10;Description automatically generated">
            <a:extLst>
              <a:ext uri="{FF2B5EF4-FFF2-40B4-BE49-F238E27FC236}">
                <a16:creationId xmlns:a16="http://schemas.microsoft.com/office/drawing/2014/main" id="{FD50B67B-26C4-53A5-81D3-F4584A1CFCE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82561" y="1068397"/>
            <a:ext cx="5686531" cy="4137346"/>
          </a:xfr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D4229E8A-E08B-2F15-D175-63467C1B07B8}"/>
              </a:ext>
            </a:extLst>
          </p:cNvPr>
          <p:cNvSpPr/>
          <p:nvPr/>
        </p:nvSpPr>
        <p:spPr>
          <a:xfrm>
            <a:off x="6182561" y="1068397"/>
            <a:ext cx="5686531" cy="4137346"/>
          </a:xfrm>
          <a:prstGeom prst="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78A46B8-B497-D72D-BE72-8859BBE31809}"/>
              </a:ext>
            </a:extLst>
          </p:cNvPr>
          <p:cNvSpPr/>
          <p:nvPr/>
        </p:nvSpPr>
        <p:spPr>
          <a:xfrm>
            <a:off x="6182561" y="1068397"/>
            <a:ext cx="5686531" cy="4159313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510965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120C8B69-23FC-BE64-834B-2F3E950C37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37809" y="48253"/>
            <a:ext cx="4681098" cy="545471"/>
          </a:xfrm>
        </p:spPr>
        <p:txBody>
          <a:bodyPr/>
          <a:lstStyle/>
          <a:p>
            <a:r>
              <a:rPr lang="en-AU" b="1" dirty="0" err="1">
                <a:solidFill>
                  <a:srgbClr val="FF0000"/>
                </a:solidFill>
              </a:rPr>
              <a:t>Wyo</a:t>
            </a:r>
            <a:r>
              <a:rPr lang="en-AU" b="1" dirty="0">
                <a:solidFill>
                  <a:srgbClr val="FF0000"/>
                </a:solidFill>
              </a:rPr>
              <a:t> Well Project </a:t>
            </a:r>
            <a:r>
              <a:rPr lang="en-AU" b="1" dirty="0" err="1">
                <a:solidFill>
                  <a:srgbClr val="FF0000"/>
                </a:solidFill>
              </a:rPr>
              <a:t>Kurnalpi</a:t>
            </a:r>
            <a:r>
              <a:rPr lang="en-AU" b="1" dirty="0">
                <a:solidFill>
                  <a:srgbClr val="FF0000"/>
                </a:solidFill>
              </a:rPr>
              <a:t> WA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84164204-60B2-D601-CAD6-806ADA5B30C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568233" y="979998"/>
            <a:ext cx="4895941" cy="4188350"/>
          </a:xfrm>
        </p:spPr>
        <p:txBody>
          <a:bodyPr>
            <a:normAutofit/>
          </a:bodyPr>
          <a:lstStyle/>
          <a:p>
            <a:pPr marL="285750" indent="-285750" algn="l">
              <a:buFont typeface="Wingdings" panose="05000000000000000000" pitchFamily="2" charset="2"/>
              <a:buChar char="q"/>
            </a:pPr>
            <a:r>
              <a:rPr lang="en-AU" sz="1400" dirty="0"/>
              <a:t>An analysis of the graphite content in the graphitic carbonaceous shale in WWRC007 was conducted in 2022.</a:t>
            </a:r>
          </a:p>
          <a:p>
            <a:pPr marL="285750" indent="-285750" algn="l">
              <a:buFont typeface="Wingdings" panose="05000000000000000000" pitchFamily="2" charset="2"/>
              <a:buChar char="q"/>
            </a:pPr>
            <a:r>
              <a:rPr lang="en-AU" sz="1400" dirty="0"/>
              <a:t>Fifty 4m pulp samples (WWC110 –WWC159) indicated in an elevated and anomalous zone from 84m - 136m with peak results of:</a:t>
            </a:r>
          </a:p>
          <a:p>
            <a:pPr marL="285750" indent="-285750" algn="l">
              <a:buFont typeface="Wingdings" panose="05000000000000000000" pitchFamily="2" charset="2"/>
              <a:buChar char="§"/>
            </a:pPr>
            <a:r>
              <a:rPr lang="en-AU" sz="1400" dirty="0"/>
              <a:t>7.7%C, 0.61%Zn, 0.12%Cu  84m – 88m.</a:t>
            </a:r>
          </a:p>
          <a:p>
            <a:pPr marL="285750" indent="-285750" algn="l">
              <a:buFont typeface="Wingdings" panose="05000000000000000000" pitchFamily="2" charset="2"/>
              <a:buChar char="§"/>
            </a:pPr>
            <a:r>
              <a:rPr lang="en-AU" sz="1400" dirty="0"/>
              <a:t>8.1%C, 0.63%Zn. 0.11%Cu  88m – 92m.</a:t>
            </a:r>
          </a:p>
          <a:p>
            <a:pPr marL="285750" indent="-285750" algn="l">
              <a:buFont typeface="Wingdings" panose="05000000000000000000" pitchFamily="2" charset="2"/>
              <a:buChar char="§"/>
            </a:pPr>
            <a:r>
              <a:rPr lang="en-AU" sz="1400" dirty="0"/>
              <a:t>7.1%C, 0.45%Zn 0.05%Cu  108m – 112m.</a:t>
            </a:r>
          </a:p>
          <a:p>
            <a:pPr marL="285750" indent="-285750" algn="l">
              <a:buFont typeface="Wingdings" panose="05000000000000000000" pitchFamily="2" charset="2"/>
              <a:buChar char="§"/>
            </a:pPr>
            <a:r>
              <a:rPr lang="en-AU" sz="1400" dirty="0"/>
              <a:t>8.2%C, 0.26%Zn, 0.09%Cu  120m – 124m</a:t>
            </a:r>
          </a:p>
          <a:p>
            <a:pPr marL="285750" indent="-285750" algn="l">
              <a:buFont typeface="Wingdings" panose="05000000000000000000" pitchFamily="2" charset="2"/>
              <a:buChar char="§"/>
            </a:pPr>
            <a:r>
              <a:rPr lang="en-AU" sz="1400" dirty="0"/>
              <a:t>75.%C, 0.44%Zn, 0.08%Cu  124m – 128m</a:t>
            </a:r>
          </a:p>
          <a:p>
            <a:pPr algn="l"/>
            <a:endParaRPr lang="en-US" sz="1400" dirty="0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B29BA6D-C343-0363-C63C-E9E361CB49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5A148F-E68D-4F5F-8C5A-F58EEE6F76E2}" type="datetime1">
              <a:rPr lang="en-AU" smtClean="0"/>
              <a:t>17/07/2024</a:t>
            </a:fld>
            <a:endParaRPr lang="en-AU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1270697-07ED-672B-87B2-F28A7F8F0C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err="1"/>
              <a:t>Wyo</a:t>
            </a:r>
            <a:r>
              <a:rPr lang="en-US" dirty="0"/>
              <a:t> Well Syndicate  PH: 0419376179</a:t>
            </a:r>
            <a:endParaRPr lang="en-AU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9398B23-7758-7A63-0ED5-D0C36B6A67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67AB5A-507E-4348-BE40-E5321FD7FD38}" type="slidenum">
              <a:rPr lang="en-AU" smtClean="0"/>
              <a:t>11</a:t>
            </a:fld>
            <a:endParaRPr lang="en-AU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6029D2DD-7B57-BEEF-2F48-2D39BD27731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09442" y="398352"/>
            <a:ext cx="4442414" cy="54849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658055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>
            <a:extLst>
              <a:ext uri="{FF2B5EF4-FFF2-40B4-BE49-F238E27FC236}">
                <a16:creationId xmlns:a16="http://schemas.microsoft.com/office/drawing/2014/main" id="{262AF0ED-4ECA-EE68-C175-92F89EFFBC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70558" y="23218"/>
            <a:ext cx="4184968" cy="570506"/>
          </a:xfrm>
        </p:spPr>
        <p:txBody>
          <a:bodyPr>
            <a:normAutofit/>
          </a:bodyPr>
          <a:lstStyle/>
          <a:p>
            <a:r>
              <a:rPr lang="en-AU" b="1" dirty="0" err="1">
                <a:solidFill>
                  <a:srgbClr val="FF0000"/>
                </a:solidFill>
              </a:rPr>
              <a:t>Wyo</a:t>
            </a:r>
            <a:r>
              <a:rPr lang="en-AU" b="1" dirty="0">
                <a:solidFill>
                  <a:srgbClr val="FF0000"/>
                </a:solidFill>
              </a:rPr>
              <a:t> Well Project </a:t>
            </a:r>
            <a:r>
              <a:rPr lang="en-AU" b="1" dirty="0" err="1">
                <a:solidFill>
                  <a:srgbClr val="FF0000"/>
                </a:solidFill>
              </a:rPr>
              <a:t>Kurnalpi</a:t>
            </a:r>
            <a:r>
              <a:rPr lang="en-AU" b="1" dirty="0">
                <a:solidFill>
                  <a:srgbClr val="FF0000"/>
                </a:solidFill>
              </a:rPr>
              <a:t> WA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E3E1715-73F4-1143-2BB6-E3D24E6921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5A148F-E68D-4F5F-8C5A-F58EEE6F76E2}" type="datetime1">
              <a:rPr lang="en-AU" smtClean="0"/>
              <a:t>17/07/2024</a:t>
            </a:fld>
            <a:endParaRPr lang="en-AU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C7D8F43-D002-8570-2B7E-8CFEFFC9AB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Wyo Well Syndicate  PH: 0419376179</a:t>
            </a:r>
            <a:endParaRPr lang="en-AU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7DB714A-6E6E-E560-7EB9-89AEF97B9A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67AB5A-507E-4348-BE40-E5321FD7FD38}" type="slidenum">
              <a:rPr lang="en-AU" smtClean="0"/>
              <a:t>12</a:t>
            </a:fld>
            <a:endParaRPr lang="en-AU"/>
          </a:p>
        </p:txBody>
      </p:sp>
      <p:pic>
        <p:nvPicPr>
          <p:cNvPr id="15" name="Content Placeholder 14" descr="A graph of a graph showing the growth of a business&#10;&#10;Description automatically generated with medium confidence">
            <a:extLst>
              <a:ext uri="{FF2B5EF4-FFF2-40B4-BE49-F238E27FC236}">
                <a16:creationId xmlns:a16="http://schemas.microsoft.com/office/drawing/2014/main" id="{21E66F7A-3E6C-04EE-1584-75FC5157A22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6727" y="445273"/>
            <a:ext cx="4485972" cy="5438002"/>
          </a:xfr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6992E4C8-A80C-72EC-EEFF-AC9F3C22EEE5}"/>
              </a:ext>
            </a:extLst>
          </p:cNvPr>
          <p:cNvSpPr/>
          <p:nvPr/>
        </p:nvSpPr>
        <p:spPr>
          <a:xfrm>
            <a:off x="6176727" y="445273"/>
            <a:ext cx="4485972" cy="5438002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 Placeholder 9">
            <a:extLst>
              <a:ext uri="{FF2B5EF4-FFF2-40B4-BE49-F238E27FC236}">
                <a16:creationId xmlns:a16="http://schemas.microsoft.com/office/drawing/2014/main" id="{8D8F7004-E318-EFF6-AC1B-8369E23A13E2}"/>
              </a:ext>
            </a:extLst>
          </p:cNvPr>
          <p:cNvSpPr>
            <a:spLocks noGrp="1"/>
          </p:cNvSpPr>
          <p:nvPr/>
        </p:nvSpPr>
        <p:spPr>
          <a:xfrm>
            <a:off x="1770558" y="1369215"/>
            <a:ext cx="3803305" cy="399155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6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2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0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9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9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9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9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9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9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285750" indent="-285750" algn="l">
              <a:buFont typeface="Wingdings" panose="05000000000000000000" pitchFamily="2" charset="2"/>
              <a:buChar char="q"/>
            </a:pPr>
            <a:r>
              <a:rPr lang="en-AU" sz="1400" dirty="0"/>
              <a:t>In 2023 drill holes WWRC008 &amp; WWRC009 were designed to intersect the northern edge of the vertical EM anomaly plate WW-C1.</a:t>
            </a:r>
          </a:p>
          <a:p>
            <a:pPr marL="285750" indent="-285750" algn="l">
              <a:buFont typeface="Wingdings" panose="05000000000000000000" pitchFamily="2" charset="2"/>
              <a:buChar char="q"/>
            </a:pPr>
            <a:r>
              <a:rPr lang="en-AU" sz="1400" dirty="0"/>
              <a:t>Modelling indicated that the northern edge of the plate was the edge of the pyrrhotite-pyrite core where rich zones of Cu-Zn mineralisation occur.</a:t>
            </a:r>
          </a:p>
          <a:p>
            <a:pPr marL="285750" indent="-285750" algn="l">
              <a:buFont typeface="Wingdings" panose="05000000000000000000" pitchFamily="2" charset="2"/>
              <a:buChar char="q"/>
            </a:pPr>
            <a:r>
              <a:rPr lang="en-AU" sz="1400" dirty="0"/>
              <a:t>Peak results included:</a:t>
            </a:r>
          </a:p>
          <a:p>
            <a:pPr algn="l"/>
            <a:r>
              <a:rPr lang="en-AU" sz="1400" dirty="0"/>
              <a:t>      WWRC008 – 4m@5385ppmZn, 640ppmCu</a:t>
            </a:r>
          </a:p>
          <a:p>
            <a:pPr algn="l"/>
            <a:r>
              <a:rPr lang="en-AU" sz="1400" dirty="0"/>
              <a:t>      WWRC009 – 20m 5336ppmZn, 1259ppmCu;        </a:t>
            </a:r>
          </a:p>
          <a:p>
            <a:pPr algn="l"/>
            <a:r>
              <a:rPr lang="en-AU" sz="1400" dirty="0"/>
              <a:t>                                  16m – 7834ppmZn, 940ppmCu</a:t>
            </a:r>
          </a:p>
          <a:p>
            <a:pPr algn="l"/>
            <a:endParaRPr lang="en-AU" sz="1400" dirty="0"/>
          </a:p>
          <a:p>
            <a:pPr algn="l"/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278296504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380A8C03-C72A-48C5-A305-7066BC37F1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53503" y="216673"/>
            <a:ext cx="4359897" cy="546652"/>
          </a:xfrm>
        </p:spPr>
        <p:txBody>
          <a:bodyPr/>
          <a:lstStyle/>
          <a:p>
            <a:r>
              <a:rPr lang="en-AU" b="1" dirty="0" err="1">
                <a:solidFill>
                  <a:srgbClr val="FF0000"/>
                </a:solidFill>
              </a:rPr>
              <a:t>Wyo</a:t>
            </a:r>
            <a:r>
              <a:rPr lang="en-AU" b="1" dirty="0">
                <a:solidFill>
                  <a:srgbClr val="FF0000"/>
                </a:solidFill>
              </a:rPr>
              <a:t> Well Project </a:t>
            </a:r>
            <a:r>
              <a:rPr lang="en-AU" b="1" dirty="0" err="1">
                <a:solidFill>
                  <a:srgbClr val="FF0000"/>
                </a:solidFill>
              </a:rPr>
              <a:t>Kurnalpi</a:t>
            </a:r>
            <a:r>
              <a:rPr lang="en-AU" b="1" dirty="0">
                <a:solidFill>
                  <a:srgbClr val="FF0000"/>
                </a:solidFill>
              </a:rPr>
              <a:t> WA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6DE6BD7F-07AB-97BF-D758-A2F4D70411E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484312" y="1240403"/>
            <a:ext cx="4956245" cy="4079020"/>
          </a:xfrm>
        </p:spPr>
        <p:txBody>
          <a:bodyPr/>
          <a:lstStyle/>
          <a:p>
            <a:pPr marL="285750" indent="-285750" algn="l">
              <a:buFont typeface="Wingdings" panose="05000000000000000000" pitchFamily="2" charset="2"/>
              <a:buChar char="q"/>
            </a:pPr>
            <a:r>
              <a:rPr lang="en-AU" sz="1400" dirty="0"/>
              <a:t>In WWRC009 a basalt – carbonaceous shale sequence identified from the surface continuing to a depth of 188m.</a:t>
            </a:r>
          </a:p>
          <a:p>
            <a:pPr marL="285750" indent="-285750" algn="l">
              <a:buFont typeface="Wingdings" panose="05000000000000000000" pitchFamily="2" charset="2"/>
              <a:buChar char="q"/>
            </a:pPr>
            <a:r>
              <a:rPr lang="en-AU" sz="1400" dirty="0"/>
              <a:t>From 188m magnetite and sulphides indicated the beginning of the mafic - sedimentary sequence included a  main carbonaceous shale –basalt-carbonaceous shale  from 248m to the end of the percussion hole at 320.8m</a:t>
            </a:r>
            <a:r>
              <a:rPr lang="en-AU" dirty="0"/>
              <a:t>.</a:t>
            </a:r>
          </a:p>
          <a:p>
            <a:pPr marL="285750" indent="-285750" algn="l">
              <a:buFont typeface="Wingdings" panose="05000000000000000000" pitchFamily="2" charset="2"/>
              <a:buChar char="q"/>
            </a:pPr>
            <a:r>
              <a:rPr lang="en-AU" sz="1400" dirty="0"/>
              <a:t>At 320.8m a 4.3m intersection of massive sulphides was identified in the diamond tail mainly pyrite-pyrrhotite with minor sphalerite.</a:t>
            </a:r>
          </a:p>
          <a:p>
            <a:pPr marL="285750" indent="-285750" algn="l">
              <a:buFont typeface="Wingdings" panose="05000000000000000000" pitchFamily="2" charset="2"/>
              <a:buChar char="q"/>
            </a:pPr>
            <a:r>
              <a:rPr lang="en-AU" sz="1400" dirty="0"/>
              <a:t>From the massive sulphide a strong magnetic altered sediment and inlier </a:t>
            </a:r>
            <a:r>
              <a:rPr lang="en-AU" sz="1400"/>
              <a:t>mafic flows </a:t>
            </a:r>
            <a:r>
              <a:rPr lang="en-AU" sz="1400" dirty="0"/>
              <a:t>continued to the basalt contact at 383.38m.</a:t>
            </a:r>
          </a:p>
          <a:p>
            <a:pPr marL="285750" indent="-285750" algn="l">
              <a:buFont typeface="Wingdings" panose="05000000000000000000" pitchFamily="2" charset="2"/>
              <a:buChar char="q"/>
            </a:pPr>
            <a:r>
              <a:rPr lang="en-AU" sz="1400" dirty="0"/>
              <a:t>The diamond tail of WWRC009 ended in a basalt at 423.8m.</a:t>
            </a:r>
          </a:p>
          <a:p>
            <a:endParaRPr lang="en-US" dirty="0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788E196-BD2B-63CF-F66B-DE8349D440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5A148F-E68D-4F5F-8C5A-F58EEE6F76E2}" type="datetime1">
              <a:rPr lang="en-AU" smtClean="0"/>
              <a:t>17/07/2024</a:t>
            </a:fld>
            <a:endParaRPr lang="en-AU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131D3F9-D68A-DBBC-C374-89A38580C4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Wyo Well Syndicate  PH: 0419376179</a:t>
            </a:r>
            <a:endParaRPr lang="en-AU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4BB1191-C4A7-C5EC-676B-7F3761FD62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67AB5A-507E-4348-BE40-E5321FD7FD38}" type="slidenum">
              <a:rPr lang="en-AU" smtClean="0"/>
              <a:t>13</a:t>
            </a:fld>
            <a:endParaRPr lang="en-AU"/>
          </a:p>
        </p:txBody>
      </p:sp>
      <p:pic>
        <p:nvPicPr>
          <p:cNvPr id="9" name="Content Placeholder 8" descr="A graph showing a diagram&#10;&#10;Description automatically generated with medium confidence">
            <a:extLst>
              <a:ext uri="{FF2B5EF4-FFF2-40B4-BE49-F238E27FC236}">
                <a16:creationId xmlns:a16="http://schemas.microsoft.com/office/drawing/2014/main" id="{46C21766-C8AF-1729-40C5-18343F3725B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93367" y="685800"/>
            <a:ext cx="2778854" cy="5105400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FE19058D-FF56-F2F6-CE09-600C1549D009}"/>
              </a:ext>
            </a:extLst>
          </p:cNvPr>
          <p:cNvSpPr/>
          <p:nvPr/>
        </p:nvSpPr>
        <p:spPr>
          <a:xfrm>
            <a:off x="6993367" y="685800"/>
            <a:ext cx="2778854" cy="5105400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421927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22839D-AD91-845D-53BC-E478CA4D57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07722" y="106379"/>
            <a:ext cx="4488278" cy="645059"/>
          </a:xfrm>
        </p:spPr>
        <p:txBody>
          <a:bodyPr>
            <a:normAutofit/>
          </a:bodyPr>
          <a:lstStyle/>
          <a:p>
            <a:r>
              <a:rPr lang="en-AU" b="1" dirty="0" err="1">
                <a:solidFill>
                  <a:srgbClr val="FF0000"/>
                </a:solidFill>
              </a:rPr>
              <a:t>Wyo</a:t>
            </a:r>
            <a:r>
              <a:rPr lang="en-AU" b="1" dirty="0">
                <a:solidFill>
                  <a:srgbClr val="FF0000"/>
                </a:solidFill>
              </a:rPr>
              <a:t> Well Project </a:t>
            </a:r>
            <a:r>
              <a:rPr lang="en-AU" b="1" dirty="0" err="1">
                <a:solidFill>
                  <a:srgbClr val="FF0000"/>
                </a:solidFill>
              </a:rPr>
              <a:t>Kurnalpi</a:t>
            </a:r>
            <a:r>
              <a:rPr lang="en-AU" b="1" dirty="0">
                <a:solidFill>
                  <a:srgbClr val="FF0000"/>
                </a:solidFill>
              </a:rPr>
              <a:t> WA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C1F0A5BF-8236-DC42-BCAA-012FF071844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 rot="10800000" flipV="1">
            <a:off x="1312296" y="2788468"/>
            <a:ext cx="4144034" cy="298764"/>
          </a:xfrm>
        </p:spPr>
        <p:txBody>
          <a:bodyPr>
            <a:normAutofit fontScale="25000" lnSpcReduction="20000"/>
          </a:bodyPr>
          <a:lstStyle/>
          <a:p>
            <a:pPr marL="857250" indent="-857250" algn="l">
              <a:buFont typeface="Wingdings" panose="05000000000000000000" pitchFamily="2" charset="2"/>
              <a:buChar char="q"/>
            </a:pPr>
            <a:r>
              <a:rPr lang="en-AU" sz="5600" dirty="0" err="1"/>
              <a:t>Wyo</a:t>
            </a:r>
            <a:r>
              <a:rPr lang="en-AU" sz="5600" dirty="0"/>
              <a:t> Well occurs on the eastern margin of the Eastern Goldfields Province of the </a:t>
            </a:r>
            <a:r>
              <a:rPr lang="en-AU" sz="5600" dirty="0" err="1"/>
              <a:t>Kurnalpi</a:t>
            </a:r>
            <a:r>
              <a:rPr lang="en-AU" sz="5600" dirty="0"/>
              <a:t> terrane of the </a:t>
            </a:r>
            <a:r>
              <a:rPr lang="en-AU" sz="5600" dirty="0" err="1"/>
              <a:t>Yilgarn</a:t>
            </a:r>
            <a:r>
              <a:rPr lang="en-AU" sz="5600" dirty="0"/>
              <a:t> Craton.</a:t>
            </a:r>
          </a:p>
          <a:p>
            <a:pPr marL="857250" indent="-857250" algn="l">
              <a:buFont typeface="Wingdings" panose="05000000000000000000" pitchFamily="2" charset="2"/>
              <a:buChar char="q"/>
            </a:pPr>
            <a:r>
              <a:rPr lang="en-AU" sz="5600" dirty="0"/>
              <a:t>The Geodynamic setting has been interpreted as having a volcanic arc association.</a:t>
            </a:r>
          </a:p>
          <a:p>
            <a:pPr marL="857250" indent="-857250" algn="l">
              <a:buFont typeface="Wingdings" panose="05000000000000000000" pitchFamily="2" charset="2"/>
              <a:buChar char="q"/>
            </a:pPr>
            <a:r>
              <a:rPr lang="en-AU" sz="5600" dirty="0"/>
              <a:t>Exploration for VMS deposits has occurred in 2 nearby areas Colour Dam and Anti Dam.</a:t>
            </a:r>
          </a:p>
          <a:p>
            <a:pPr algn="l"/>
            <a:endParaRPr lang="en-US" dirty="0"/>
          </a:p>
        </p:txBody>
      </p:sp>
      <p:sp>
        <p:nvSpPr>
          <p:cNvPr id="13" name="Date Placeholder 12">
            <a:extLst>
              <a:ext uri="{FF2B5EF4-FFF2-40B4-BE49-F238E27FC236}">
                <a16:creationId xmlns:a16="http://schemas.microsoft.com/office/drawing/2014/main" id="{F558F3B9-4D57-3551-297D-816312B003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5F4BC4-E845-48C2-B633-1A3F63D82282}" type="datetime1">
              <a:rPr lang="en-AU" smtClean="0"/>
              <a:pPr/>
              <a:t>17/07/2024</a:t>
            </a:fld>
            <a:endParaRPr lang="en-AU" dirty="0"/>
          </a:p>
        </p:txBody>
      </p:sp>
      <p:sp>
        <p:nvSpPr>
          <p:cNvPr id="11" name="Footer Placeholder 10">
            <a:extLst>
              <a:ext uri="{FF2B5EF4-FFF2-40B4-BE49-F238E27FC236}">
                <a16:creationId xmlns:a16="http://schemas.microsoft.com/office/drawing/2014/main" id="{D9FD06A6-4209-114A-4A2E-42A128544F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err="1"/>
              <a:t>Wyo</a:t>
            </a:r>
            <a:r>
              <a:rPr lang="en-US" dirty="0"/>
              <a:t> Well Syndicate  PH: 0419 376179</a:t>
            </a:r>
            <a:endParaRPr lang="en-AU" dirty="0"/>
          </a:p>
        </p:txBody>
      </p:sp>
      <p:sp>
        <p:nvSpPr>
          <p:cNvPr id="14" name="Slide Number Placeholder 13">
            <a:extLst>
              <a:ext uri="{FF2B5EF4-FFF2-40B4-BE49-F238E27FC236}">
                <a16:creationId xmlns:a16="http://schemas.microsoft.com/office/drawing/2014/main" id="{9D3AD1F3-ACEB-F71A-F071-EFC896D3B0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67AB5A-507E-4348-BE40-E5321FD7FD38}" type="slidenum">
              <a:rPr lang="en-AU" smtClean="0"/>
              <a:pPr/>
              <a:t>2</a:t>
            </a:fld>
            <a:endParaRPr lang="en-AU"/>
          </a:p>
        </p:txBody>
      </p:sp>
      <p:pic>
        <p:nvPicPr>
          <p:cNvPr id="6" name="Content Placeholder 5" descr="A map of a city&#10;&#10;Description automatically generated">
            <a:extLst>
              <a:ext uri="{FF2B5EF4-FFF2-40B4-BE49-F238E27FC236}">
                <a16:creationId xmlns:a16="http://schemas.microsoft.com/office/drawing/2014/main" id="{B5A15DCD-4B0E-1D6C-4A5D-4FB5DCF74A5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4367" y="945647"/>
            <a:ext cx="4988460" cy="4283171"/>
          </a:xfr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D6DBB293-B7E8-91B4-E8BB-69DD06EFDDC3}"/>
              </a:ext>
            </a:extLst>
          </p:cNvPr>
          <p:cNvSpPr/>
          <p:nvPr/>
        </p:nvSpPr>
        <p:spPr>
          <a:xfrm>
            <a:off x="6114367" y="945647"/>
            <a:ext cx="4988460" cy="4283171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297397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6084F0FD-112B-A6F0-59B9-68F07D9D9A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2200" y="105574"/>
            <a:ext cx="4862167" cy="572632"/>
          </a:xfrm>
        </p:spPr>
        <p:txBody>
          <a:bodyPr/>
          <a:lstStyle/>
          <a:p>
            <a:r>
              <a:rPr lang="en-AU" b="1" dirty="0" err="1">
                <a:solidFill>
                  <a:srgbClr val="FF0000"/>
                </a:solidFill>
              </a:rPr>
              <a:t>Wyo</a:t>
            </a:r>
            <a:r>
              <a:rPr lang="en-AU" b="1" dirty="0">
                <a:solidFill>
                  <a:srgbClr val="FF0000"/>
                </a:solidFill>
              </a:rPr>
              <a:t> Well Project </a:t>
            </a:r>
            <a:r>
              <a:rPr lang="en-AU" b="1" dirty="0" err="1">
                <a:solidFill>
                  <a:srgbClr val="FF0000"/>
                </a:solidFill>
              </a:rPr>
              <a:t>Kurnalpi</a:t>
            </a:r>
            <a:r>
              <a:rPr lang="en-AU" b="1" dirty="0">
                <a:solidFill>
                  <a:srgbClr val="FF0000"/>
                </a:solidFill>
              </a:rPr>
              <a:t> WA</a:t>
            </a:r>
            <a:endParaRPr lang="en-US" b="1" dirty="0">
              <a:solidFill>
                <a:srgbClr val="FF0000"/>
              </a:solidFill>
            </a:endParaRPr>
          </a:p>
        </p:txBody>
      </p:sp>
      <p:pic>
        <p:nvPicPr>
          <p:cNvPr id="6" name="Content Placeholder 5" descr="A map of the vms deposit&#10;&#10;Description automatically generated">
            <a:extLst>
              <a:ext uri="{FF2B5EF4-FFF2-40B4-BE49-F238E27FC236}">
                <a16:creationId xmlns:a16="http://schemas.microsoft.com/office/drawing/2014/main" id="{F0C0150D-E0B6-A7F4-35D0-972B3DC4539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/>
        </p:blipFill>
        <p:spPr>
          <a:xfrm>
            <a:off x="6394763" y="933907"/>
            <a:ext cx="5407025" cy="4610546"/>
          </a:xfrm>
        </p:spPr>
      </p:pic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7336F96-F0EE-85EA-1476-BE345CD50A3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376127" y="1104523"/>
            <a:ext cx="4738240" cy="4273235"/>
          </a:xfrm>
        </p:spPr>
        <p:txBody>
          <a:bodyPr>
            <a:normAutofit/>
          </a:bodyPr>
          <a:lstStyle/>
          <a:p>
            <a:pPr marL="285750" indent="-285750" algn="l">
              <a:buFont typeface="Wingdings" panose="05000000000000000000" pitchFamily="2" charset="2"/>
              <a:buChar char="q"/>
            </a:pPr>
            <a:r>
              <a:rPr lang="en-AU" sz="1400" dirty="0"/>
              <a:t>Several VMS deposits occur in the </a:t>
            </a:r>
            <a:r>
              <a:rPr lang="en-AU" sz="1400" dirty="0" err="1"/>
              <a:t>Yilgarn</a:t>
            </a:r>
            <a:r>
              <a:rPr lang="en-AU" sz="1400" dirty="0"/>
              <a:t> the most prominent being the Jaguar – </a:t>
            </a:r>
            <a:r>
              <a:rPr lang="en-AU" sz="1400" dirty="0" err="1"/>
              <a:t>Bently</a:t>
            </a:r>
            <a:r>
              <a:rPr lang="en-AU" sz="1400" dirty="0"/>
              <a:t> deposit, the Golden Grove deposit and the Nimbus deposit which is south east of </a:t>
            </a:r>
            <a:r>
              <a:rPr lang="en-AU" sz="1400" dirty="0" err="1"/>
              <a:t>Wyo</a:t>
            </a:r>
            <a:r>
              <a:rPr lang="en-AU" sz="1400" dirty="0"/>
              <a:t> Well.</a:t>
            </a:r>
          </a:p>
          <a:p>
            <a:pPr marL="285750" indent="-285750" algn="l">
              <a:buFont typeface="Wingdings" panose="05000000000000000000" pitchFamily="2" charset="2"/>
              <a:buChar char="q"/>
            </a:pPr>
            <a:r>
              <a:rPr lang="en-AU" sz="1400" dirty="0"/>
              <a:t>Geological characteristics making </a:t>
            </a:r>
            <a:r>
              <a:rPr lang="en-AU" sz="1400" dirty="0" err="1"/>
              <a:t>Wyo</a:t>
            </a:r>
            <a:r>
              <a:rPr lang="en-AU" sz="1400" dirty="0"/>
              <a:t> Well prospective for </a:t>
            </a:r>
            <a:r>
              <a:rPr lang="en-AU" sz="1400" dirty="0" err="1"/>
              <a:t>Yilgarn</a:t>
            </a:r>
            <a:r>
              <a:rPr lang="en-AU" sz="1400" dirty="0"/>
              <a:t> VMS deposits include:</a:t>
            </a:r>
          </a:p>
          <a:p>
            <a:pPr marL="285750" indent="-285750" algn="l">
              <a:buFont typeface="Wingdings" panose="05000000000000000000" pitchFamily="2" charset="2"/>
              <a:buChar char="q"/>
            </a:pPr>
            <a:r>
              <a:rPr lang="en-AU" sz="1400" dirty="0"/>
              <a:t>Area lies in the </a:t>
            </a:r>
            <a:r>
              <a:rPr lang="en-AU" sz="1400" dirty="0" err="1"/>
              <a:t>Kurnalpi</a:t>
            </a:r>
            <a:r>
              <a:rPr lang="en-AU" sz="1400" dirty="0"/>
              <a:t> – </a:t>
            </a:r>
            <a:r>
              <a:rPr lang="en-AU" sz="1400" dirty="0" err="1"/>
              <a:t>Palaeo</a:t>
            </a:r>
            <a:r>
              <a:rPr lang="en-AU" sz="1400" dirty="0"/>
              <a:t>-rift zone near marginal faults.</a:t>
            </a:r>
          </a:p>
          <a:p>
            <a:pPr marL="285750" indent="-285750" algn="l">
              <a:buFont typeface="Wingdings" panose="05000000000000000000" pitchFamily="2" charset="2"/>
              <a:buChar char="q"/>
            </a:pPr>
            <a:r>
              <a:rPr lang="en-AU" sz="1400" dirty="0"/>
              <a:t>Host rocks include basalt and mafic derived sedimentary rocks including carbonaceous shales.</a:t>
            </a:r>
          </a:p>
          <a:p>
            <a:pPr marL="285750" indent="-285750" algn="l">
              <a:buFont typeface="Wingdings" panose="05000000000000000000" pitchFamily="2" charset="2"/>
              <a:buChar char="q"/>
            </a:pPr>
            <a:r>
              <a:rPr lang="en-AU" sz="1400" dirty="0"/>
              <a:t>Significant zinc mineralisation has been intersected in drill holes.</a:t>
            </a:r>
            <a:endParaRPr lang="en-US" sz="1400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E7BE84C-04FC-0050-C335-CB68CE138F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A34169-09CD-41BB-B62D-88487B9180D4}" type="datetime1">
              <a:rPr lang="en-AU" smtClean="0"/>
              <a:t>17/07/2024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CB31D65-3C24-788A-A449-6A96E2C82F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Wyo Well Syndicate  PH: 0419376179</a:t>
            </a:r>
            <a:endParaRPr lang="en-AU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DC3B38A6-4B4F-3663-AACA-813008AE64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67AB5A-507E-4348-BE40-E5321FD7FD38}" type="slidenum">
              <a:rPr lang="en-AU" smtClean="0"/>
              <a:t>3</a:t>
            </a:fld>
            <a:endParaRPr lang="en-AU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36BD715E-72A9-85C7-801E-E145CFBB76F0}"/>
              </a:ext>
            </a:extLst>
          </p:cNvPr>
          <p:cNvSpPr/>
          <p:nvPr/>
        </p:nvSpPr>
        <p:spPr>
          <a:xfrm>
            <a:off x="6394763" y="933907"/>
            <a:ext cx="5407025" cy="4610546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312260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Content Placeholder 15" descr="A close-up of a satellite image&#10;&#10;Description automatically generated">
            <a:extLst>
              <a:ext uri="{FF2B5EF4-FFF2-40B4-BE49-F238E27FC236}">
                <a16:creationId xmlns:a16="http://schemas.microsoft.com/office/drawing/2014/main" id="{422298F5-55BE-B772-1A74-23608C9AD81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7193" y="1187449"/>
            <a:ext cx="4801265" cy="4338708"/>
          </a:xfrm>
        </p:spPr>
      </p:pic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65DB7A18-222B-6605-0C93-0216A04DC94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530117" y="1211775"/>
            <a:ext cx="4300852" cy="4018293"/>
          </a:xfrm>
        </p:spPr>
        <p:txBody>
          <a:bodyPr>
            <a:normAutofit/>
          </a:bodyPr>
          <a:lstStyle/>
          <a:p>
            <a:pPr marL="285750" indent="-285750" algn="l">
              <a:buFont typeface="Wingdings" panose="05000000000000000000" pitchFamily="2" charset="2"/>
              <a:buChar char="q"/>
            </a:pPr>
            <a:r>
              <a:rPr lang="en-AU" sz="1400" dirty="0"/>
              <a:t>Geology includes units of strongly foliated shales, mafic sediments, basalts and laminated quartz veins having a garnet association indicating deep mineralisation and there is a deep magnetic feature.</a:t>
            </a:r>
          </a:p>
          <a:p>
            <a:pPr marL="285750" indent="-285750" algn="l">
              <a:buFont typeface="Wingdings" panose="05000000000000000000" pitchFamily="2" charset="2"/>
              <a:buChar char="q"/>
            </a:pPr>
            <a:r>
              <a:rPr lang="en-AU" sz="1400" dirty="0"/>
              <a:t>A significant circular magnetic feature south of </a:t>
            </a:r>
            <a:r>
              <a:rPr lang="en-AU" sz="1400" dirty="0" err="1"/>
              <a:t>Wyo</a:t>
            </a:r>
            <a:r>
              <a:rPr lang="en-AU" sz="1400" dirty="0"/>
              <a:t> Well may connect the prospect area by a pipeline structure or volcanic vent.</a:t>
            </a:r>
          </a:p>
          <a:p>
            <a:pPr marL="285750" indent="-285750" algn="l">
              <a:buFont typeface="Wingdings" panose="05000000000000000000" pitchFamily="2" charset="2"/>
              <a:buChar char="q"/>
            </a:pPr>
            <a:r>
              <a:rPr lang="en-AU" sz="1400" dirty="0"/>
              <a:t>Previous exploration of the circular feature reported the geology as arenites and tuffaceous material suggesting a volcanic arc association.</a:t>
            </a:r>
          </a:p>
          <a:p>
            <a:endParaRPr lang="en-US" sz="1400" dirty="0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9ACE9DC5-AF05-67A7-58F1-B509F3B9CF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D0F18F-3EA1-4EEE-BA65-35182B0A3928}" type="datetime1">
              <a:rPr lang="en-AU" smtClean="0"/>
              <a:t>17/07/2024</a:t>
            </a:fld>
            <a:endParaRPr lang="en-AU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3E84C59-BF91-7E84-C770-895958C84F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Wyo Well Syndicate  PH: 0419376179</a:t>
            </a:r>
            <a:endParaRPr lang="en-A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CEF4C34-D796-1BF2-D190-C82D2926C0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67AB5A-507E-4348-BE40-E5321FD7FD38}" type="slidenum">
              <a:rPr lang="en-AU" smtClean="0"/>
              <a:t>4</a:t>
            </a:fld>
            <a:endParaRPr lang="en-AU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B74B244-60B4-9758-C39F-F76F4283D578}"/>
              </a:ext>
            </a:extLst>
          </p:cNvPr>
          <p:cNvSpPr txBox="1"/>
          <p:nvPr/>
        </p:nvSpPr>
        <p:spPr>
          <a:xfrm>
            <a:off x="4724401" y="5117691"/>
            <a:ext cx="599768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900" dirty="0">
                <a:solidFill>
                  <a:schemeClr val="bg1"/>
                </a:solidFill>
              </a:rPr>
              <a:t>Figure 2</a:t>
            </a:r>
            <a:endParaRPr lang="en-US" sz="900" dirty="0">
              <a:solidFill>
                <a:schemeClr val="bg1"/>
              </a:solidFill>
            </a:endParaRPr>
          </a:p>
        </p:txBody>
      </p:sp>
      <p:sp>
        <p:nvSpPr>
          <p:cNvPr id="17" name="Title 1">
            <a:extLst>
              <a:ext uri="{FF2B5EF4-FFF2-40B4-BE49-F238E27FC236}">
                <a16:creationId xmlns:a16="http://schemas.microsoft.com/office/drawing/2014/main" id="{B6A89E56-C25C-30DE-34EF-2605360949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30117" y="202194"/>
            <a:ext cx="4584250" cy="652463"/>
          </a:xfrm>
        </p:spPr>
        <p:txBody>
          <a:bodyPr>
            <a:normAutofit/>
          </a:bodyPr>
          <a:lstStyle/>
          <a:p>
            <a:pPr algn="l"/>
            <a:r>
              <a:rPr lang="en-AU" b="1" dirty="0" err="1">
                <a:solidFill>
                  <a:srgbClr val="FF0000"/>
                </a:solidFill>
              </a:rPr>
              <a:t>Wyo</a:t>
            </a:r>
            <a:r>
              <a:rPr lang="en-AU" b="1" dirty="0">
                <a:solidFill>
                  <a:srgbClr val="FF0000"/>
                </a:solidFill>
              </a:rPr>
              <a:t> Well Project </a:t>
            </a:r>
            <a:r>
              <a:rPr lang="en-AU" b="1" dirty="0" err="1">
                <a:solidFill>
                  <a:srgbClr val="FF0000"/>
                </a:solidFill>
              </a:rPr>
              <a:t>Kurnalpi</a:t>
            </a:r>
            <a:r>
              <a:rPr lang="en-AU" b="1" dirty="0">
                <a:solidFill>
                  <a:srgbClr val="FF0000"/>
                </a:solidFill>
              </a:rPr>
              <a:t> WA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493FB9EF-2D01-9E83-AB97-AD385A61C072}"/>
              </a:ext>
            </a:extLst>
          </p:cNvPr>
          <p:cNvSpPr/>
          <p:nvPr/>
        </p:nvSpPr>
        <p:spPr>
          <a:xfrm>
            <a:off x="6227193" y="1187449"/>
            <a:ext cx="4801265" cy="4338708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503690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261EE5-9B43-A976-ED58-AE0572AD79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90860" y="78850"/>
            <a:ext cx="4479166" cy="530750"/>
          </a:xfrm>
        </p:spPr>
        <p:txBody>
          <a:bodyPr/>
          <a:lstStyle/>
          <a:p>
            <a:r>
              <a:rPr lang="en-AU" b="1" dirty="0" err="1">
                <a:solidFill>
                  <a:srgbClr val="FF0000"/>
                </a:solidFill>
              </a:rPr>
              <a:t>Wyo</a:t>
            </a:r>
            <a:r>
              <a:rPr lang="en-AU" b="1" dirty="0">
                <a:solidFill>
                  <a:srgbClr val="FF0000"/>
                </a:solidFill>
              </a:rPr>
              <a:t> Well Project </a:t>
            </a:r>
            <a:r>
              <a:rPr lang="en-AU" b="1" dirty="0" err="1">
                <a:solidFill>
                  <a:srgbClr val="FF0000"/>
                </a:solidFill>
              </a:rPr>
              <a:t>Kurnalpi</a:t>
            </a:r>
            <a:r>
              <a:rPr lang="en-AU" b="1" dirty="0">
                <a:solidFill>
                  <a:srgbClr val="FF0000"/>
                </a:solidFill>
              </a:rPr>
              <a:t> WA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F1B6835-B4E7-CF8A-3AB2-5B94E194B06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508165" y="1717481"/>
            <a:ext cx="4105455" cy="2798862"/>
          </a:xfrm>
        </p:spPr>
        <p:txBody>
          <a:bodyPr>
            <a:normAutofit/>
          </a:bodyPr>
          <a:lstStyle/>
          <a:p>
            <a:pPr marL="285750" indent="-285750" algn="l">
              <a:buFont typeface="Wingdings" panose="05000000000000000000" pitchFamily="2" charset="2"/>
              <a:buChar char="q"/>
            </a:pPr>
            <a:r>
              <a:rPr lang="en-AU" sz="1400" dirty="0"/>
              <a:t>In 2007 an auger soil sampling programme over 12 sq kilometres in a 200m x 100m grid spacings.</a:t>
            </a:r>
          </a:p>
          <a:p>
            <a:pPr marL="285750" indent="-285750" algn="l">
              <a:buFont typeface="Wingdings" panose="05000000000000000000" pitchFamily="2" charset="2"/>
              <a:buChar char="q"/>
            </a:pPr>
            <a:r>
              <a:rPr lang="en-AU" sz="1400" dirty="0"/>
              <a:t>A peak result of 2023ppmZn,281ppmCu, 25ppmPb was </a:t>
            </a:r>
            <a:r>
              <a:rPr lang="en-AU" sz="1400" dirty="0" err="1"/>
              <a:t>encounterted</a:t>
            </a:r>
            <a:r>
              <a:rPr lang="en-AU" sz="1400" dirty="0"/>
              <a:t> and another 11 results greater than 100ppmZn making the SE of the sampled area strongly anomalous for Cu-Pb-Zn mineralisation.</a:t>
            </a:r>
            <a:endParaRPr lang="en-US" sz="1400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F8AAE13-C53B-E6AF-F198-D3E3AF779A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551A00-446E-4A05-8957-A576DFC1B741}" type="datetime1">
              <a:rPr lang="en-AU" smtClean="0"/>
              <a:t>17/07/2024</a:t>
            </a:fld>
            <a:endParaRPr lang="en-A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7351D79-8DAF-083E-1B03-E9B8E95E90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Wyo Well Syndicate  PH: 0419376179</a:t>
            </a:r>
            <a:endParaRPr lang="en-A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5DA8319-0EE7-FBE8-1BB5-526C298F04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67AB5A-507E-4348-BE40-E5321FD7FD38}" type="slidenum">
              <a:rPr lang="en-AU" smtClean="0"/>
              <a:t>5</a:t>
            </a:fld>
            <a:endParaRPr lang="en-AU"/>
          </a:p>
        </p:txBody>
      </p:sp>
      <p:pic>
        <p:nvPicPr>
          <p:cNvPr id="16" name="Content Placeholder 15" descr="A colorful map of a person's body&#10;&#10;Description automatically generated with medium confidence">
            <a:extLst>
              <a:ext uri="{FF2B5EF4-FFF2-40B4-BE49-F238E27FC236}">
                <a16:creationId xmlns:a16="http://schemas.microsoft.com/office/drawing/2014/main" id="{561D5DE9-6AA9-D6F9-8AB4-11D6FBE0DF9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11336" y="1384642"/>
            <a:ext cx="5903435" cy="3723590"/>
          </a:xfrm>
        </p:spPr>
      </p:pic>
      <p:sp>
        <p:nvSpPr>
          <p:cNvPr id="17" name="Rectangle 16">
            <a:extLst>
              <a:ext uri="{FF2B5EF4-FFF2-40B4-BE49-F238E27FC236}">
                <a16:creationId xmlns:a16="http://schemas.microsoft.com/office/drawing/2014/main" id="{52D9413B-2DFF-6CB1-EAFF-D249DC805416}"/>
              </a:ext>
            </a:extLst>
          </p:cNvPr>
          <p:cNvSpPr/>
          <p:nvPr/>
        </p:nvSpPr>
        <p:spPr>
          <a:xfrm>
            <a:off x="5911336" y="1384642"/>
            <a:ext cx="5903435" cy="3723590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C98E0A6-AB4E-CC6C-BBDC-D10FE2004287}"/>
              </a:ext>
            </a:extLst>
          </p:cNvPr>
          <p:cNvSpPr txBox="1"/>
          <p:nvPr/>
        </p:nvSpPr>
        <p:spPr>
          <a:xfrm>
            <a:off x="10875656" y="4034118"/>
            <a:ext cx="782918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800" b="1" dirty="0">
                <a:solidFill>
                  <a:schemeClr val="bg1"/>
                </a:solidFill>
              </a:rPr>
              <a:t>2032ppmZn</a:t>
            </a:r>
            <a:endParaRPr lang="en-US" sz="800" b="1" dirty="0">
              <a:solidFill>
                <a:schemeClr val="bg1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EB14B33-BCD2-8EFF-E93C-D1C145C9E9D7}"/>
              </a:ext>
            </a:extLst>
          </p:cNvPr>
          <p:cNvSpPr txBox="1"/>
          <p:nvPr/>
        </p:nvSpPr>
        <p:spPr>
          <a:xfrm>
            <a:off x="7202253" y="3539160"/>
            <a:ext cx="175049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1200" b="1" dirty="0">
                <a:solidFill>
                  <a:schemeClr val="bg1"/>
                </a:solidFill>
              </a:rPr>
              <a:t>200m X 100m Spacings</a:t>
            </a:r>
            <a:endParaRPr lang="en-US" sz="12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881520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2C5F4E-152E-F7C4-74FD-968764DD98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09114" y="232576"/>
            <a:ext cx="4184968" cy="578457"/>
          </a:xfrm>
        </p:spPr>
        <p:txBody>
          <a:bodyPr/>
          <a:lstStyle/>
          <a:p>
            <a:r>
              <a:rPr lang="en-AU" b="1" dirty="0" err="1">
                <a:solidFill>
                  <a:srgbClr val="FF0000"/>
                </a:solidFill>
              </a:rPr>
              <a:t>Wyo</a:t>
            </a:r>
            <a:r>
              <a:rPr lang="en-AU" b="1" dirty="0">
                <a:solidFill>
                  <a:srgbClr val="FF0000"/>
                </a:solidFill>
              </a:rPr>
              <a:t> Well Project </a:t>
            </a:r>
            <a:r>
              <a:rPr lang="en-AU" b="1" dirty="0" err="1">
                <a:solidFill>
                  <a:srgbClr val="FF0000"/>
                </a:solidFill>
              </a:rPr>
              <a:t>Kurnalpi</a:t>
            </a:r>
            <a:r>
              <a:rPr lang="en-AU" b="1" dirty="0">
                <a:solidFill>
                  <a:srgbClr val="FF0000"/>
                </a:solidFill>
              </a:rPr>
              <a:t> WA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C828C48-6406-A219-0FC7-C649686AC6B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484312" y="1455089"/>
            <a:ext cx="4089552" cy="3681454"/>
          </a:xfrm>
        </p:spPr>
        <p:txBody>
          <a:bodyPr>
            <a:normAutofit/>
          </a:bodyPr>
          <a:lstStyle/>
          <a:p>
            <a:pPr marL="285750" indent="-285750" algn="l">
              <a:buFont typeface="Wingdings" panose="05000000000000000000" pitchFamily="2" charset="2"/>
              <a:buChar char="q"/>
            </a:pPr>
            <a:r>
              <a:rPr lang="en-AU" sz="1400" dirty="0"/>
              <a:t>The infill soil programme in a 50m x50m spaced grid pattern with 53 samples above 100ppmZn.</a:t>
            </a:r>
          </a:p>
          <a:p>
            <a:pPr marL="285750" indent="-285750" algn="l">
              <a:buFont typeface="Wingdings" panose="05000000000000000000" pitchFamily="2" charset="2"/>
              <a:buChar char="q"/>
            </a:pPr>
            <a:r>
              <a:rPr lang="en-AU" sz="1400" dirty="0"/>
              <a:t>Peak soil result in this SE area was 970ppmZn, with 20 results above 200ppmZn.</a:t>
            </a:r>
          </a:p>
          <a:p>
            <a:pPr marL="285750" indent="-285750" algn="l">
              <a:buFont typeface="Wingdings" panose="05000000000000000000" pitchFamily="2" charset="2"/>
              <a:buChar char="q"/>
            </a:pPr>
            <a:r>
              <a:rPr lang="en-AU" sz="1400" dirty="0"/>
              <a:t>Rock chip sampling and geological mapping carried out on the metasediment described  as a siltstone in a mafic amphibolite granite  area.</a:t>
            </a:r>
          </a:p>
          <a:p>
            <a:pPr marL="285750" indent="-285750" algn="l">
              <a:buFont typeface="Wingdings" panose="05000000000000000000" pitchFamily="2" charset="2"/>
              <a:buChar char="q"/>
            </a:pPr>
            <a:r>
              <a:rPr lang="en-AU" sz="1400" dirty="0"/>
              <a:t>Of significance at the time was a small ferruginous gossanous half circular outcrop with a peak assay of 0.3%Zn.</a:t>
            </a:r>
            <a:endParaRPr lang="en-US" sz="1400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EFD2A70-4A0C-91EB-B75A-64ADD2DDFD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551A00-446E-4A05-8957-A576DFC1B741}" type="datetime1">
              <a:rPr lang="en-AU" smtClean="0"/>
              <a:t>17/07/2024</a:t>
            </a:fld>
            <a:endParaRPr lang="en-A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CC8AB58-6AA9-B6C4-A746-4090DC3A9D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Wyo Well Syndicate  PH: 0419376179</a:t>
            </a:r>
            <a:endParaRPr lang="en-A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1C94343-E5D5-C3E6-2209-7741148704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67AB5A-507E-4348-BE40-E5321FD7FD38}" type="slidenum">
              <a:rPr lang="en-AU" smtClean="0"/>
              <a:t>6</a:t>
            </a:fld>
            <a:endParaRPr lang="en-AU"/>
          </a:p>
        </p:txBody>
      </p:sp>
      <p:pic>
        <p:nvPicPr>
          <p:cNvPr id="12" name="Content Placeholder 11" descr="A colorful map of a grid&#10;&#10;Description automatically generated with medium confidence">
            <a:extLst>
              <a:ext uri="{FF2B5EF4-FFF2-40B4-BE49-F238E27FC236}">
                <a16:creationId xmlns:a16="http://schemas.microsoft.com/office/drawing/2014/main" id="{798C8D1C-7EC8-6BA4-B6AA-01B38524BE2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73864" y="1476786"/>
            <a:ext cx="6240462" cy="3926125"/>
          </a:xfr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E3685121-0D35-379F-9DC9-E17D3FF25D6F}"/>
              </a:ext>
            </a:extLst>
          </p:cNvPr>
          <p:cNvSpPr/>
          <p:nvPr/>
        </p:nvSpPr>
        <p:spPr>
          <a:xfrm>
            <a:off x="5573864" y="1476786"/>
            <a:ext cx="6240462" cy="3926125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625196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0">
            <a:extLst>
              <a:ext uri="{FF2B5EF4-FFF2-40B4-BE49-F238E27FC236}">
                <a16:creationId xmlns:a16="http://schemas.microsoft.com/office/drawing/2014/main" id="{9A6F2CC3-8ADD-CBB4-E3BE-31CF1521CB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6004" y="185058"/>
            <a:ext cx="5804762" cy="593726"/>
          </a:xfrm>
        </p:spPr>
        <p:txBody>
          <a:bodyPr/>
          <a:lstStyle/>
          <a:p>
            <a:r>
              <a:rPr lang="en-AU" b="1" dirty="0" err="1">
                <a:solidFill>
                  <a:srgbClr val="FF0000"/>
                </a:solidFill>
              </a:rPr>
              <a:t>Wyo</a:t>
            </a:r>
            <a:r>
              <a:rPr lang="en-AU" b="1" dirty="0">
                <a:solidFill>
                  <a:srgbClr val="FF0000"/>
                </a:solidFill>
              </a:rPr>
              <a:t> Well Project </a:t>
            </a:r>
            <a:r>
              <a:rPr lang="en-AU" b="1" dirty="0" err="1">
                <a:solidFill>
                  <a:srgbClr val="FF0000"/>
                </a:solidFill>
              </a:rPr>
              <a:t>Kurnalpi</a:t>
            </a:r>
            <a:r>
              <a:rPr lang="en-AU" b="1" dirty="0">
                <a:solidFill>
                  <a:srgbClr val="FF0000"/>
                </a:solidFill>
              </a:rPr>
              <a:t> WA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3C0C6F23-BFD0-1910-604E-F42388ABC24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106766" y="2086311"/>
            <a:ext cx="3971107" cy="2304378"/>
          </a:xfrm>
        </p:spPr>
        <p:txBody>
          <a:bodyPr>
            <a:normAutofit/>
          </a:bodyPr>
          <a:lstStyle/>
          <a:p>
            <a:pPr marL="285750" indent="-285750" algn="l">
              <a:buFont typeface="Wingdings" panose="05000000000000000000" pitchFamily="2" charset="2"/>
              <a:buChar char="q"/>
            </a:pPr>
            <a:r>
              <a:rPr lang="en-AU" dirty="0"/>
              <a:t>Drilling in 2008 to depths of 60m (WYRC01 – WYRC05) included zones of anomalous Cu-Zn mineralisation with a peak result of 0.3%Zn 2g/</a:t>
            </a:r>
            <a:r>
              <a:rPr lang="en-AU" dirty="0" err="1"/>
              <a:t>tAu</a:t>
            </a:r>
            <a:r>
              <a:rPr lang="en-AU" dirty="0"/>
              <a:t>.</a:t>
            </a:r>
          </a:p>
          <a:p>
            <a:pPr marL="285750" indent="-285750" algn="l">
              <a:buFont typeface="Wingdings" panose="05000000000000000000" pitchFamily="2" charset="2"/>
              <a:buChar char="q"/>
            </a:pPr>
            <a:r>
              <a:rPr lang="en-AU" dirty="0"/>
              <a:t>Two EM anomalies were produced from a MLEM survey in 2011 WW_C1 &amp; WW_C2</a:t>
            </a:r>
            <a:endParaRPr lang="en-US" dirty="0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E95524DB-C890-8E88-FCE8-A1A559263B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1B1DFD-8BE9-4074-8DF8-D3A9A0D393B8}" type="datetime1">
              <a:rPr lang="en-AU" smtClean="0"/>
              <a:t>17/07/2024</a:t>
            </a:fld>
            <a:endParaRPr lang="en-AU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F0208E1-FE70-86C1-A508-50D9F0E4E5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Wyo Well Syndicate  PH: 0419376179</a:t>
            </a:r>
            <a:endParaRPr lang="en-A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1AA2CB2-AD98-DDB2-EFB4-A0335BACAA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67AB5A-507E-4348-BE40-E5321FD7FD38}" type="slidenum">
              <a:rPr lang="en-AU" smtClean="0"/>
              <a:t>7</a:t>
            </a:fld>
            <a:endParaRPr lang="en-AU"/>
          </a:p>
        </p:txBody>
      </p:sp>
      <p:pic>
        <p:nvPicPr>
          <p:cNvPr id="10" name="Content Placeholder 9" descr="A blue square with black dots&#10;&#10;Description automatically generated with medium confidence">
            <a:extLst>
              <a:ext uri="{FF2B5EF4-FFF2-40B4-BE49-F238E27FC236}">
                <a16:creationId xmlns:a16="http://schemas.microsoft.com/office/drawing/2014/main" id="{2222B3FA-194B-6237-CEB6-FFDB4EBBFA5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5650" y="1030244"/>
            <a:ext cx="4759584" cy="4601570"/>
          </a:xfr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EE263263-1A76-E661-D27C-4D43C4D7A6E6}"/>
              </a:ext>
            </a:extLst>
          </p:cNvPr>
          <p:cNvSpPr/>
          <p:nvPr/>
        </p:nvSpPr>
        <p:spPr>
          <a:xfrm>
            <a:off x="6325650" y="1030244"/>
            <a:ext cx="4759584" cy="4601570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133381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40633DD7-1874-96ED-5189-811C3F6C09A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430782" y="1526465"/>
            <a:ext cx="3527596" cy="1970198"/>
          </a:xfrm>
        </p:spPr>
        <p:txBody>
          <a:bodyPr>
            <a:noAutofit/>
          </a:bodyPr>
          <a:lstStyle/>
          <a:p>
            <a:pPr marL="285750" indent="-285750" algn="l">
              <a:buFont typeface="Wingdings" panose="05000000000000000000" pitchFamily="2" charset="2"/>
              <a:buChar char="q"/>
            </a:pPr>
            <a:endParaRPr lang="en-AU" sz="1400" dirty="0"/>
          </a:p>
          <a:p>
            <a:pPr marL="285750" indent="-285750" algn="l">
              <a:buFont typeface="Wingdings" panose="05000000000000000000" pitchFamily="2" charset="2"/>
              <a:buChar char="q"/>
            </a:pPr>
            <a:endParaRPr lang="en-AU" sz="1400" dirty="0"/>
          </a:p>
          <a:p>
            <a:pPr marL="285750" indent="-285750" algn="l">
              <a:buFont typeface="Wingdings" panose="05000000000000000000" pitchFamily="2" charset="2"/>
              <a:buChar char="q"/>
            </a:pPr>
            <a:r>
              <a:rPr lang="en-AU" sz="1400" dirty="0"/>
              <a:t>RC drill holes WWRC006 –WWRC014 have been drilled during the period  2019 to 2023</a:t>
            </a:r>
          </a:p>
          <a:p>
            <a:pPr marL="285750" indent="-285750" algn="l">
              <a:buFont typeface="Wingdings" panose="05000000000000000000" pitchFamily="2" charset="2"/>
              <a:buChar char="q"/>
            </a:pPr>
            <a:r>
              <a:rPr lang="en-AU" sz="1400" dirty="0"/>
              <a:t>WWRC006 was drilled to intersect the WW_C1 EM anomaly at shallow depth. 4m assay results from 72m to 114m (</a:t>
            </a:r>
            <a:r>
              <a:rPr lang="en-AU" sz="1400" dirty="0" err="1"/>
              <a:t>eoh</a:t>
            </a:r>
            <a:r>
              <a:rPr lang="en-AU" sz="1400" dirty="0"/>
              <a:t>)  ranged from 0.32%Zn 587ppmCu to 0.925%Zn 1140ppmCu.</a:t>
            </a:r>
          </a:p>
          <a:p>
            <a:pPr marL="285750" indent="-285750" algn="l">
              <a:buFont typeface="Wingdings" panose="05000000000000000000" pitchFamily="2" charset="2"/>
              <a:buChar char="q"/>
            </a:pPr>
            <a:r>
              <a:rPr lang="en-AU" sz="1400" dirty="0"/>
              <a:t>Elevated values in  4m samples from 84m to 108m averaged 0.65%Zn  1102Cu. </a:t>
            </a:r>
          </a:p>
          <a:p>
            <a:pPr marL="285750" indent="-285750" algn="l">
              <a:buFont typeface="Wingdings" panose="05000000000000000000" pitchFamily="2" charset="2"/>
              <a:buChar char="q"/>
            </a:pPr>
            <a:r>
              <a:rPr lang="en-AU" sz="1400" dirty="0"/>
              <a:t>Results from 1m split samples &gt;1%Zn occurred in five 1m intervals between 85 – 104m with a peak result of 1.42%Zn 0.14%Cu.</a:t>
            </a:r>
            <a:endParaRPr lang="en-US" sz="1400" dirty="0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552C8EB-C579-8903-5845-19DC83D956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5A148F-E68D-4F5F-8C5A-F58EEE6F76E2}" type="datetime1">
              <a:rPr lang="en-AU" smtClean="0"/>
              <a:t>17/07/2024</a:t>
            </a:fld>
            <a:endParaRPr lang="en-AU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8C9301C-2CFE-E039-139D-1C8E78D211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Wyo Well Syndicate  PH: 0419376179</a:t>
            </a:r>
            <a:endParaRPr lang="en-AU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327EFB7-AAC7-A0A3-BA61-A6A994B4D5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67AB5A-507E-4348-BE40-E5321FD7FD38}" type="slidenum">
              <a:rPr lang="en-AU" smtClean="0"/>
              <a:t>8</a:t>
            </a:fld>
            <a:endParaRPr lang="en-AU"/>
          </a:p>
        </p:txBody>
      </p:sp>
      <p:sp>
        <p:nvSpPr>
          <p:cNvPr id="5" name="Text Box 1">
            <a:extLst>
              <a:ext uri="{FF2B5EF4-FFF2-40B4-BE49-F238E27FC236}">
                <a16:creationId xmlns:a16="http://schemas.microsoft.com/office/drawing/2014/main" id="{D8D33A33-E688-8A70-3B9C-6F0E25806FC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3657600" y="1611313"/>
            <a:ext cx="644525" cy="277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" name="Text Box 2">
            <a:extLst>
              <a:ext uri="{FF2B5EF4-FFF2-40B4-BE49-F238E27FC236}">
                <a16:creationId xmlns:a16="http://schemas.microsoft.com/office/drawing/2014/main" id="{A2AAE9FC-EC9D-BEE1-B68F-C82ADBEE7A7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1450975" y="1235075"/>
            <a:ext cx="450850" cy="195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" name="Rectangle 3">
            <a:extLst>
              <a:ext uri="{FF2B5EF4-FFF2-40B4-BE49-F238E27FC236}">
                <a16:creationId xmlns:a16="http://schemas.microsoft.com/office/drawing/2014/main" id="{37934729-5E16-A12E-DE37-10056E085E4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15886" y="240268"/>
            <a:ext cx="4288972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en-AU" b="1" dirty="0" err="1">
                <a:solidFill>
                  <a:srgbClr val="FF0000"/>
                </a:solidFill>
              </a:rPr>
              <a:t>Wyo</a:t>
            </a:r>
            <a:r>
              <a:rPr lang="en-AU" b="1" dirty="0">
                <a:solidFill>
                  <a:srgbClr val="FF0000"/>
                </a:solidFill>
              </a:rPr>
              <a:t> Well Project </a:t>
            </a:r>
            <a:r>
              <a:rPr lang="en-AU" b="1" dirty="0" err="1">
                <a:solidFill>
                  <a:srgbClr val="FF0000"/>
                </a:solidFill>
              </a:rPr>
              <a:t>Kurnalpi</a:t>
            </a:r>
            <a:r>
              <a:rPr lang="en-AU" b="1" dirty="0">
                <a:solidFill>
                  <a:srgbClr val="FF0000"/>
                </a:solidFill>
              </a:rPr>
              <a:t> WA</a:t>
            </a:r>
            <a:endParaRPr lang="en-US" b="1" dirty="0">
              <a:solidFill>
                <a:srgbClr val="FF0000"/>
              </a:solidFill>
            </a:endParaRPr>
          </a:p>
        </p:txBody>
      </p:sp>
      <p:pic>
        <p:nvPicPr>
          <p:cNvPr id="14" name="Content Placeholder 13" descr="A close-up of a map&#10;&#10;Description automatically generated">
            <a:extLst>
              <a:ext uri="{FF2B5EF4-FFF2-40B4-BE49-F238E27FC236}">
                <a16:creationId xmlns:a16="http://schemas.microsoft.com/office/drawing/2014/main" id="{83159DB8-0891-1D1D-A8FA-4FD04A972D6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70473" y="1024929"/>
            <a:ext cx="6363380" cy="4650682"/>
          </a:xfr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FD5EF6FB-46A5-E002-4CD9-7095110A1DBD}"/>
              </a:ext>
            </a:extLst>
          </p:cNvPr>
          <p:cNvSpPr/>
          <p:nvPr/>
        </p:nvSpPr>
        <p:spPr>
          <a:xfrm>
            <a:off x="5570473" y="1024929"/>
            <a:ext cx="6363380" cy="4650682"/>
          </a:xfrm>
          <a:prstGeom prst="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6452EFDE-FB8B-FBA9-D533-FDE6DCC34B55}"/>
              </a:ext>
            </a:extLst>
          </p:cNvPr>
          <p:cNvSpPr/>
          <p:nvPr/>
        </p:nvSpPr>
        <p:spPr>
          <a:xfrm>
            <a:off x="5570473" y="1024929"/>
            <a:ext cx="6363380" cy="4650682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821976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>
            <a:extLst>
              <a:ext uri="{FF2B5EF4-FFF2-40B4-BE49-F238E27FC236}">
                <a16:creationId xmlns:a16="http://schemas.microsoft.com/office/drawing/2014/main" id="{2288781C-6961-5BAC-AA94-744E3FDE38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65883" y="132059"/>
            <a:ext cx="3920607" cy="461665"/>
          </a:xfrm>
        </p:spPr>
        <p:txBody>
          <a:bodyPr>
            <a:normAutofit fontScale="90000"/>
          </a:bodyPr>
          <a:lstStyle/>
          <a:p>
            <a:r>
              <a:rPr lang="en-AU" b="1" dirty="0" err="1">
                <a:solidFill>
                  <a:srgbClr val="FF0000"/>
                </a:solidFill>
              </a:rPr>
              <a:t>Wyo</a:t>
            </a:r>
            <a:r>
              <a:rPr lang="en-AU" b="1" dirty="0">
                <a:solidFill>
                  <a:srgbClr val="FF0000"/>
                </a:solidFill>
              </a:rPr>
              <a:t> Well Project </a:t>
            </a:r>
            <a:r>
              <a:rPr lang="en-AU" b="1" dirty="0" err="1">
                <a:solidFill>
                  <a:srgbClr val="FF0000"/>
                </a:solidFill>
              </a:rPr>
              <a:t>Kurnalpi</a:t>
            </a:r>
            <a:r>
              <a:rPr lang="en-AU" b="1" dirty="0">
                <a:solidFill>
                  <a:srgbClr val="FF0000"/>
                </a:solidFill>
              </a:rPr>
              <a:t> WA</a:t>
            </a:r>
            <a:endParaRPr lang="en-US" b="1" dirty="0">
              <a:solidFill>
                <a:srgbClr val="FF0000"/>
              </a:solidFill>
            </a:endParaRP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34FA6B17-9D7D-531D-2071-2B9F9053FE7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60879" y="701675"/>
            <a:ext cx="4105202" cy="5181600"/>
          </a:xfrm>
        </p:spPr>
      </p:pic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1B932CA9-F99A-CE1A-98DA-6190306CB38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484312" y="1176950"/>
            <a:ext cx="4961755" cy="3558012"/>
          </a:xfrm>
        </p:spPr>
        <p:txBody>
          <a:bodyPr>
            <a:normAutofit/>
          </a:bodyPr>
          <a:lstStyle/>
          <a:p>
            <a:pPr marL="285750" indent="-285750" algn="l">
              <a:buFont typeface="Wingdings" panose="05000000000000000000" pitchFamily="2" charset="2"/>
              <a:buChar char="q"/>
            </a:pPr>
            <a:r>
              <a:rPr lang="en-AU" sz="1400" dirty="0"/>
              <a:t>Diamond Hole WWD01 designed from downhole EM in WWRC006 to intersect a shallow flat lying conductor and deeper subvertical conductor (Modelling by Southern Geoscience Consultants).</a:t>
            </a:r>
          </a:p>
          <a:p>
            <a:pPr marL="285750" indent="-285750" algn="l">
              <a:buFont typeface="Wingdings" panose="05000000000000000000" pitchFamily="2" charset="2"/>
              <a:buChar char="q"/>
            </a:pPr>
            <a:r>
              <a:rPr lang="en-AU" sz="1400" dirty="0"/>
              <a:t>Geology was reflected in WWRC006 with mafic and sedimentary amphibolite in contact with graphitic carbonaceous shale.</a:t>
            </a:r>
          </a:p>
          <a:p>
            <a:pPr marL="285750" indent="-285750" algn="l">
              <a:buFont typeface="Wingdings" panose="05000000000000000000" pitchFamily="2" charset="2"/>
              <a:buChar char="q"/>
            </a:pPr>
            <a:r>
              <a:rPr lang="en-AU" sz="1400" dirty="0"/>
              <a:t>Assay results indicated anomalous Cu-Zn mineralisation in contact zones and within the shale units from a depth of 152.75m.</a:t>
            </a:r>
          </a:p>
          <a:p>
            <a:pPr marL="285750" indent="-285750" algn="l">
              <a:buFont typeface="Wingdings" panose="05000000000000000000" pitchFamily="2" charset="2"/>
              <a:buChar char="q"/>
            </a:pPr>
            <a:r>
              <a:rPr lang="en-AU" sz="1400" dirty="0"/>
              <a:t>Main intersection from 152.75m  averaged 10.23m @ 0.43%Zn 735ppmCu.</a:t>
            </a:r>
            <a:endParaRPr lang="en-US" sz="1400" dirty="0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456B6E2-153D-C39B-3D40-82F4CFDA41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5A148F-E68D-4F5F-8C5A-F58EEE6F76E2}" type="datetime1">
              <a:rPr lang="en-AU" smtClean="0"/>
              <a:t>17/07/2024</a:t>
            </a:fld>
            <a:endParaRPr lang="en-AU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D32B4D9-81A8-DB92-3C39-3F8B4CEC1B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Wyo Well Syndicate  PH: 0419376179</a:t>
            </a:r>
            <a:endParaRPr lang="en-AU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95F027E-1499-3E1F-B367-1EC079E97B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67AB5A-507E-4348-BE40-E5321FD7FD38}" type="slidenum">
              <a:rPr lang="en-AU" smtClean="0"/>
              <a:t>9</a:t>
            </a:fld>
            <a:endParaRPr lang="en-AU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95E71175-5116-33DA-EB1F-2049D76EAA35}"/>
              </a:ext>
            </a:extLst>
          </p:cNvPr>
          <p:cNvSpPr/>
          <p:nvPr/>
        </p:nvSpPr>
        <p:spPr>
          <a:xfrm>
            <a:off x="7693891" y="905164"/>
            <a:ext cx="3440776" cy="4784436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4909911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arallax">
  <a:themeElements>
    <a:clrScheme name="Parallax">
      <a:dk1>
        <a:sysClr val="windowText" lastClr="000000"/>
      </a:dk1>
      <a:lt1>
        <a:sysClr val="window" lastClr="FFFFFF"/>
      </a:lt1>
      <a:dk2>
        <a:srgbClr val="212121"/>
      </a:dk2>
      <a:lt2>
        <a:srgbClr val="CDD0D1"/>
      </a:lt2>
      <a:accent1>
        <a:srgbClr val="30ACEC"/>
      </a:accent1>
      <a:accent2>
        <a:srgbClr val="80C34F"/>
      </a:accent2>
      <a:accent3>
        <a:srgbClr val="E29D3E"/>
      </a:accent3>
      <a:accent4>
        <a:srgbClr val="D64A3B"/>
      </a:accent4>
      <a:accent5>
        <a:srgbClr val="D64787"/>
      </a:accent5>
      <a:accent6>
        <a:srgbClr val="A666E1"/>
      </a:accent6>
      <a:hlink>
        <a:srgbClr val="3085ED"/>
      </a:hlink>
      <a:folHlink>
        <a:srgbClr val="82B6F4"/>
      </a:folHlink>
    </a:clrScheme>
    <a:fontScheme name="Parallax">
      <a:maj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rallax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04000"/>
              </a:schemeClr>
            </a:gs>
            <a:gs pos="100000">
              <a:schemeClr val="phClr">
                <a:tint val="84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2000"/>
              </a:schemeClr>
            </a:gs>
            <a:gs pos="100000">
              <a:schemeClr val="phClr">
                <a:shade val="88000"/>
                <a:lumMod val="94000"/>
              </a:schemeClr>
            </a:gs>
          </a:gsLst>
          <a:path path="circle">
            <a:fillToRect l="50000" t="100000" r="100000" b="50000"/>
          </a:path>
        </a:gradFill>
      </a:fillStyleLst>
      <a:lnStyleLst>
        <a:ln w="9525" cap="rnd" cmpd="sng" algn="ctr">
          <a:solidFill>
            <a:schemeClr val="phClr">
              <a:tint val="6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reflection blurRad="12700" stA="26000" endPos="32000" dist="12700" dir="5400000" sy="-100000" rotWithShape="0"/>
          </a:effectLst>
        </a:effectStyle>
        <a:effectStyle>
          <a:effectLst>
            <a:outerShdw blurRad="38100" dist="25400" dir="5400000" rotWithShape="0">
              <a:srgbClr val="000000">
                <a:alpha val="6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25400" h="127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98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76000"/>
                <a:satMod val="180000"/>
              </a:schemeClr>
              <a:schemeClr val="phClr">
                <a:tint val="80000"/>
                <a:satMod val="120000"/>
                <a:lumMod val="18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arallax" id="{3388167B-A2EB-4685-9635-1831D9AEF8C4}" vid="{4F7A876A-7598-49CA-AFC8-8EDA2551E4A7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TM03457496[[fn=Parallax]]</Template>
  <TotalTime>1111</TotalTime>
  <Words>2299</Words>
  <Application>Microsoft Office PowerPoint</Application>
  <PresentationFormat>Widescreen</PresentationFormat>
  <Paragraphs>153</Paragraphs>
  <Slides>13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21" baseType="lpstr">
      <vt:lpstr>Aptos</vt:lpstr>
      <vt:lpstr>Arial</vt:lpstr>
      <vt:lpstr>Calibri</vt:lpstr>
      <vt:lpstr>Corbel</vt:lpstr>
      <vt:lpstr>Symbol</vt:lpstr>
      <vt:lpstr>Times New Roman</vt:lpstr>
      <vt:lpstr>Wingdings</vt:lpstr>
      <vt:lpstr>Parallax</vt:lpstr>
      <vt:lpstr>         Wyo Well Project</vt:lpstr>
      <vt:lpstr>Wyo Well Project Kurnalpi WA</vt:lpstr>
      <vt:lpstr>Wyo Well Project Kurnalpi WA</vt:lpstr>
      <vt:lpstr>Wyo Well Project Kurnalpi WA</vt:lpstr>
      <vt:lpstr>Wyo Well Project Kurnalpi WA</vt:lpstr>
      <vt:lpstr>Wyo Well Project Kurnalpi WA</vt:lpstr>
      <vt:lpstr>Wyo Well Project Kurnalpi WA</vt:lpstr>
      <vt:lpstr>PowerPoint Presentation</vt:lpstr>
      <vt:lpstr>Wyo Well Project Kurnalpi WA</vt:lpstr>
      <vt:lpstr>Wyo Well Project Kurnalpi WA</vt:lpstr>
      <vt:lpstr>Wyo Well Project Kurnalpi WA</vt:lpstr>
      <vt:lpstr>Wyo Well Project Kurnalpi WA</vt:lpstr>
      <vt:lpstr>Wyo Well Project Kurnalpi WA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Wyo Well Project</dc:title>
  <dc:creator>Peter Paterson</dc:creator>
  <cp:lastModifiedBy>Peter Paterson</cp:lastModifiedBy>
  <cp:revision>5</cp:revision>
  <dcterms:created xsi:type="dcterms:W3CDTF">2024-05-14T12:33:05Z</dcterms:created>
  <dcterms:modified xsi:type="dcterms:W3CDTF">2024-07-17T05:34:41Z</dcterms:modified>
</cp:coreProperties>
</file>